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16"/>
  </p:notesMasterIdLst>
  <p:handoutMasterIdLst>
    <p:handoutMasterId r:id="rId17"/>
  </p:handoutMasterIdLst>
  <p:sldIdLst>
    <p:sldId id="257" r:id="rId2"/>
    <p:sldId id="258" r:id="rId3"/>
    <p:sldId id="448" r:id="rId4"/>
    <p:sldId id="681" r:id="rId5"/>
    <p:sldId id="1306" r:id="rId6"/>
    <p:sldId id="1308" r:id="rId7"/>
    <p:sldId id="1309" r:id="rId8"/>
    <p:sldId id="1310" r:id="rId9"/>
    <p:sldId id="1312" r:id="rId10"/>
    <p:sldId id="1311" r:id="rId11"/>
    <p:sldId id="1026" r:id="rId12"/>
    <p:sldId id="1028" r:id="rId13"/>
    <p:sldId id="1305" r:id="rId14"/>
    <p:sldId id="534" r:id="rId15"/>
  </p:sldIdLst>
  <p:sldSz cx="9906000" cy="6858000" type="A4"/>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98" userDrawn="1">
          <p15:clr>
            <a:srgbClr val="A4A3A4"/>
          </p15:clr>
        </p15:guide>
        <p15:guide id="2" pos="920" userDrawn="1">
          <p15:clr>
            <a:srgbClr val="A4A3A4"/>
          </p15:clr>
        </p15:guide>
        <p15:guide id="3" pos="28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99FFCC"/>
    <a:srgbClr val="990033"/>
    <a:srgbClr val="FF7C80"/>
    <a:srgbClr val="D0D0F4"/>
    <a:srgbClr val="33CCCC"/>
    <a:srgbClr val="FFCC99"/>
    <a:srgbClr val="00FFFF"/>
    <a:srgbClr val="FF99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082" autoAdjust="0"/>
    <p:restoredTop sz="86449" autoAdjust="0"/>
  </p:normalViewPr>
  <p:slideViewPr>
    <p:cSldViewPr snapToGrid="0">
      <p:cViewPr varScale="1">
        <p:scale>
          <a:sx n="115" d="100"/>
          <a:sy n="115" d="100"/>
        </p:scale>
        <p:origin x="726" y="96"/>
      </p:cViewPr>
      <p:guideLst>
        <p:guide orient="horz" pos="1298"/>
        <p:guide pos="920"/>
        <p:guide pos="2802"/>
      </p:guideLst>
    </p:cSldViewPr>
  </p:slideViewPr>
  <p:outlineViewPr>
    <p:cViewPr>
      <p:scale>
        <a:sx n="33" d="100"/>
        <a:sy n="33" d="100"/>
      </p:scale>
      <p:origin x="0" y="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3078617" cy="512685"/>
          </a:xfrm>
          <a:prstGeom prst="rect">
            <a:avLst/>
          </a:prstGeom>
        </p:spPr>
        <p:txBody>
          <a:bodyPr vert="horz" lIns="94540" tIns="47272" rIns="94540" bIns="47272" rtlCol="0"/>
          <a:lstStyle>
            <a:lvl1pPr algn="l">
              <a:defRPr sz="1300"/>
            </a:lvl1pPr>
          </a:lstStyle>
          <a:p>
            <a:endParaRPr lang="en-GB"/>
          </a:p>
        </p:txBody>
      </p:sp>
      <p:sp>
        <p:nvSpPr>
          <p:cNvPr id="3" name="Datumsplatzhalter 2"/>
          <p:cNvSpPr>
            <a:spLocks noGrp="1"/>
          </p:cNvSpPr>
          <p:nvPr>
            <p:ph type="dt" sz="quarter" idx="1"/>
          </p:nvPr>
        </p:nvSpPr>
        <p:spPr>
          <a:xfrm>
            <a:off x="4024321" y="0"/>
            <a:ext cx="3078616" cy="512685"/>
          </a:xfrm>
          <a:prstGeom prst="rect">
            <a:avLst/>
          </a:prstGeom>
        </p:spPr>
        <p:txBody>
          <a:bodyPr vert="horz" lIns="94540" tIns="47272" rIns="94540" bIns="47272" rtlCol="0"/>
          <a:lstStyle>
            <a:lvl1pPr algn="r">
              <a:defRPr sz="1300"/>
            </a:lvl1pPr>
          </a:lstStyle>
          <a:p>
            <a:fld id="{7516B123-75C5-4950-A6FC-9FD0E33A1BAF}" type="datetimeFigureOut">
              <a:rPr lang="en-GB" smtClean="0"/>
              <a:pPr/>
              <a:t>12/07/2024</a:t>
            </a:fld>
            <a:endParaRPr lang="en-GB"/>
          </a:p>
        </p:txBody>
      </p:sp>
      <p:sp>
        <p:nvSpPr>
          <p:cNvPr id="4" name="Fußzeilenplatzhalter 3"/>
          <p:cNvSpPr>
            <a:spLocks noGrp="1"/>
          </p:cNvSpPr>
          <p:nvPr>
            <p:ph type="ftr" sz="quarter" idx="2"/>
          </p:nvPr>
        </p:nvSpPr>
        <p:spPr>
          <a:xfrm>
            <a:off x="1" y="9721934"/>
            <a:ext cx="3078617" cy="510300"/>
          </a:xfrm>
          <a:prstGeom prst="rect">
            <a:avLst/>
          </a:prstGeom>
        </p:spPr>
        <p:txBody>
          <a:bodyPr vert="horz" lIns="94540" tIns="47272" rIns="94540" bIns="47272" rtlCol="0" anchor="b"/>
          <a:lstStyle>
            <a:lvl1pPr algn="l">
              <a:defRPr sz="1300"/>
            </a:lvl1pPr>
          </a:lstStyle>
          <a:p>
            <a:endParaRPr lang="en-GB"/>
          </a:p>
        </p:txBody>
      </p:sp>
      <p:sp>
        <p:nvSpPr>
          <p:cNvPr id="5" name="Foliennummernplatzhalter 4"/>
          <p:cNvSpPr>
            <a:spLocks noGrp="1"/>
          </p:cNvSpPr>
          <p:nvPr>
            <p:ph type="sldNum" sz="quarter" idx="3"/>
          </p:nvPr>
        </p:nvSpPr>
        <p:spPr>
          <a:xfrm>
            <a:off x="4024321" y="9721934"/>
            <a:ext cx="3078616" cy="510300"/>
          </a:xfrm>
          <a:prstGeom prst="rect">
            <a:avLst/>
          </a:prstGeom>
        </p:spPr>
        <p:txBody>
          <a:bodyPr vert="horz" lIns="94540" tIns="47272" rIns="94540" bIns="47272" rtlCol="0" anchor="b"/>
          <a:lstStyle>
            <a:lvl1pPr algn="r">
              <a:defRPr sz="1300"/>
            </a:lvl1pPr>
          </a:lstStyle>
          <a:p>
            <a:fld id="{B4DC5740-8206-4B1C-A52E-4B5E3F9C3A84}" type="slidenum">
              <a:rPr lang="en-GB" smtClean="0"/>
              <a:pPr/>
              <a:t>‹Nr.›</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9" y="19"/>
            <a:ext cx="3077884" cy="512214"/>
          </a:xfrm>
          <a:prstGeom prst="rect">
            <a:avLst/>
          </a:prstGeom>
        </p:spPr>
        <p:txBody>
          <a:bodyPr vert="horz" lIns="96560" tIns="48283" rIns="96560" bIns="48283" rtlCol="0"/>
          <a:lstStyle>
            <a:lvl1pPr algn="l">
              <a:defRPr sz="1300"/>
            </a:lvl1pPr>
          </a:lstStyle>
          <a:p>
            <a:endParaRPr lang="de-DE"/>
          </a:p>
        </p:txBody>
      </p:sp>
      <p:sp>
        <p:nvSpPr>
          <p:cNvPr id="3" name="Datumsplatzhalter 2"/>
          <p:cNvSpPr>
            <a:spLocks noGrp="1"/>
          </p:cNvSpPr>
          <p:nvPr>
            <p:ph type="dt" idx="1"/>
          </p:nvPr>
        </p:nvSpPr>
        <p:spPr>
          <a:xfrm>
            <a:off x="4023858" y="19"/>
            <a:ext cx="3079048" cy="512214"/>
          </a:xfrm>
          <a:prstGeom prst="rect">
            <a:avLst/>
          </a:prstGeom>
        </p:spPr>
        <p:txBody>
          <a:bodyPr vert="horz" lIns="96560" tIns="48283" rIns="96560" bIns="48283" rtlCol="0"/>
          <a:lstStyle>
            <a:lvl1pPr algn="r">
              <a:defRPr sz="1300"/>
            </a:lvl1pPr>
          </a:lstStyle>
          <a:p>
            <a:fld id="{6E6B9A2A-5B82-4C7D-A906-1B970E404C20}" type="datetimeFigureOut">
              <a:rPr lang="de-DE" smtClean="0"/>
              <a:pPr/>
              <a:t>12.07.2024</a:t>
            </a:fld>
            <a:endParaRPr lang="de-DE"/>
          </a:p>
        </p:txBody>
      </p:sp>
      <p:sp>
        <p:nvSpPr>
          <p:cNvPr id="4" name="Folienbildplatzhalter 3"/>
          <p:cNvSpPr>
            <a:spLocks noGrp="1" noRot="1" noChangeAspect="1"/>
          </p:cNvSpPr>
          <p:nvPr>
            <p:ph type="sldImg" idx="2"/>
          </p:nvPr>
        </p:nvSpPr>
        <p:spPr>
          <a:xfrm>
            <a:off x="782638" y="769938"/>
            <a:ext cx="5538787" cy="3835400"/>
          </a:xfrm>
          <a:prstGeom prst="rect">
            <a:avLst/>
          </a:prstGeom>
          <a:noFill/>
          <a:ln w="12700">
            <a:solidFill>
              <a:prstClr val="black"/>
            </a:solidFill>
          </a:ln>
        </p:spPr>
        <p:txBody>
          <a:bodyPr vert="horz" lIns="96560" tIns="48283" rIns="96560" bIns="48283" rtlCol="0" anchor="ctr"/>
          <a:lstStyle/>
          <a:p>
            <a:endParaRPr lang="de-DE"/>
          </a:p>
        </p:txBody>
      </p:sp>
      <p:sp>
        <p:nvSpPr>
          <p:cNvPr id="5" name="Notizenplatzhalter 4"/>
          <p:cNvSpPr>
            <a:spLocks noGrp="1"/>
          </p:cNvSpPr>
          <p:nvPr>
            <p:ph type="body" sz="quarter" idx="3"/>
          </p:nvPr>
        </p:nvSpPr>
        <p:spPr>
          <a:xfrm>
            <a:off x="710645" y="4861224"/>
            <a:ext cx="5682785" cy="4605093"/>
          </a:xfrm>
          <a:prstGeom prst="rect">
            <a:avLst/>
          </a:prstGeom>
        </p:spPr>
        <p:txBody>
          <a:bodyPr vert="horz" lIns="96560" tIns="48283" rIns="96560" bIns="48283"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9" y="9720003"/>
            <a:ext cx="3077884" cy="512214"/>
          </a:xfrm>
          <a:prstGeom prst="rect">
            <a:avLst/>
          </a:prstGeom>
        </p:spPr>
        <p:txBody>
          <a:bodyPr vert="horz" lIns="96560" tIns="48283" rIns="96560" bIns="48283" rtlCol="0" anchor="b"/>
          <a:lstStyle>
            <a:lvl1pPr algn="l">
              <a:defRPr sz="1300"/>
            </a:lvl1pPr>
          </a:lstStyle>
          <a:p>
            <a:endParaRPr lang="de-DE"/>
          </a:p>
        </p:txBody>
      </p:sp>
      <p:sp>
        <p:nvSpPr>
          <p:cNvPr id="7" name="Foliennummernplatzhalter 6"/>
          <p:cNvSpPr>
            <a:spLocks noGrp="1"/>
          </p:cNvSpPr>
          <p:nvPr>
            <p:ph type="sldNum" sz="quarter" idx="5"/>
          </p:nvPr>
        </p:nvSpPr>
        <p:spPr>
          <a:xfrm>
            <a:off x="4023858" y="9720003"/>
            <a:ext cx="3079048" cy="512214"/>
          </a:xfrm>
          <a:prstGeom prst="rect">
            <a:avLst/>
          </a:prstGeom>
        </p:spPr>
        <p:txBody>
          <a:bodyPr vert="horz" lIns="96560" tIns="48283" rIns="96560" bIns="48283" rtlCol="0" anchor="b"/>
          <a:lstStyle>
            <a:lvl1pPr algn="r">
              <a:defRPr sz="1300"/>
            </a:lvl1pPr>
          </a:lstStyle>
          <a:p>
            <a:fld id="{0B0F32E5-4AB2-45BB-89C8-3B52BE842B32}" type="slidenum">
              <a:rPr lang="de-DE" smtClean="0"/>
              <a:pPr/>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B0F32E5-4AB2-45BB-89C8-3B52BE842B32}" type="slidenum">
              <a:rPr lang="de-DE" smtClean="0"/>
              <a:pPr/>
              <a:t>1</a:t>
            </a:fld>
            <a:endParaRPr lang="de-DE"/>
          </a:p>
        </p:txBody>
      </p:sp>
    </p:spTree>
    <p:extLst>
      <p:ext uri="{BB962C8B-B14F-4D97-AF65-F5344CB8AC3E}">
        <p14:creationId xmlns:p14="http://schemas.microsoft.com/office/powerpoint/2010/main" val="3662907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B0F32E5-4AB2-45BB-89C8-3B52BE842B32}" type="slidenum">
              <a:rPr lang="de-DE" smtClean="0"/>
              <a:pPr/>
              <a:t>2</a:t>
            </a:fld>
            <a:endParaRPr lang="de-DE"/>
          </a:p>
        </p:txBody>
      </p:sp>
    </p:spTree>
    <p:extLst>
      <p:ext uri="{BB962C8B-B14F-4D97-AF65-F5344CB8AC3E}">
        <p14:creationId xmlns:p14="http://schemas.microsoft.com/office/powerpoint/2010/main" val="1973989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0B0F32E5-4AB2-45BB-89C8-3B52BE842B32}" type="slidenum">
              <a:rPr lang="de-DE" smtClean="0"/>
              <a:pPr/>
              <a:t>11</a:t>
            </a:fld>
            <a:endParaRPr lang="de-DE"/>
          </a:p>
        </p:txBody>
      </p:sp>
    </p:spTree>
    <p:extLst>
      <p:ext uri="{BB962C8B-B14F-4D97-AF65-F5344CB8AC3E}">
        <p14:creationId xmlns:p14="http://schemas.microsoft.com/office/powerpoint/2010/main" val="434242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GB" dirty="0"/>
          </a:p>
        </p:txBody>
      </p:sp>
      <p:sp>
        <p:nvSpPr>
          <p:cNvPr id="4" name="Foliennummernplatzhalter 3"/>
          <p:cNvSpPr>
            <a:spLocks noGrp="1"/>
          </p:cNvSpPr>
          <p:nvPr>
            <p:ph type="sldNum" sz="quarter" idx="10"/>
          </p:nvPr>
        </p:nvSpPr>
        <p:spPr/>
        <p:txBody>
          <a:bodyPr/>
          <a:lstStyle/>
          <a:p>
            <a:fld id="{0B0F32E5-4AB2-45BB-89C8-3B52BE842B32}" type="slidenum">
              <a:rPr lang="de-DE" smtClean="0"/>
              <a:pPr/>
              <a:t>12</a:t>
            </a:fld>
            <a:endParaRPr lang="de-DE"/>
          </a:p>
        </p:txBody>
      </p:sp>
    </p:spTree>
    <p:extLst>
      <p:ext uri="{BB962C8B-B14F-4D97-AF65-F5344CB8AC3E}">
        <p14:creationId xmlns:p14="http://schemas.microsoft.com/office/powerpoint/2010/main" val="1798341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0B0F32E5-4AB2-45BB-89C8-3B52BE842B32}" type="slidenum">
              <a:rPr lang="de-DE" smtClean="0"/>
              <a:pPr/>
              <a:t>13</a:t>
            </a:fld>
            <a:endParaRPr lang="de-DE"/>
          </a:p>
        </p:txBody>
      </p:sp>
    </p:spTree>
    <p:extLst>
      <p:ext uri="{BB962C8B-B14F-4D97-AF65-F5344CB8AC3E}">
        <p14:creationId xmlns:p14="http://schemas.microsoft.com/office/powerpoint/2010/main" val="375706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0B0F32E5-4AB2-45BB-89C8-3B52BE842B32}" type="slidenum">
              <a:rPr lang="de-DE" smtClean="0"/>
              <a:pPr/>
              <a:t>14</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016080" cy="490066"/>
          </a:xfrm>
          <a:prstGeom prst="rect">
            <a:avLst/>
          </a:prstGeom>
        </p:spPr>
        <p:txBody>
          <a:bodyPr/>
          <a:lstStyle>
            <a:lvl1pPr algn="l">
              <a:defRPr sz="2000" b="1">
                <a:latin typeface="Arial" pitchFamily="34" charset="0"/>
                <a:cs typeface="Arial" pitchFamily="34" charset="0"/>
              </a:defRPr>
            </a:lvl1pPr>
          </a:lstStyle>
          <a:p>
            <a:r>
              <a:rPr lang="de-DE" dirty="0"/>
              <a:t>Titelmasterformat durch Klicken bearbeiten</a:t>
            </a:r>
          </a:p>
        </p:txBody>
      </p:sp>
      <p:sp>
        <p:nvSpPr>
          <p:cNvPr id="3" name="Inhaltsplatzhalter 2"/>
          <p:cNvSpPr>
            <a:spLocks noGrp="1"/>
          </p:cNvSpPr>
          <p:nvPr>
            <p:ph idx="1"/>
          </p:nvPr>
        </p:nvSpPr>
        <p:spPr>
          <a:xfrm>
            <a:off x="488504" y="1124744"/>
            <a:ext cx="9217024" cy="5328592"/>
          </a:xfrm>
          <a:prstGeom prst="rect">
            <a:avLst/>
          </a:prstGeom>
        </p:spPr>
        <p:txBody>
          <a:bodyPr/>
          <a:lstStyle>
            <a:lvl1pPr algn="l">
              <a:buNone/>
              <a:defRPr sz="1400">
                <a:latin typeface="Arial" pitchFamily="34" charset="0"/>
                <a:cs typeface="Arial" pitchFamily="34" charset="0"/>
              </a:defRPr>
            </a:lvl1pPr>
            <a:lvl2pPr algn="l">
              <a:buNone/>
              <a:defRPr sz="1400">
                <a:latin typeface="Arial" pitchFamily="34" charset="0"/>
                <a:cs typeface="Arial" pitchFamily="34" charset="0"/>
              </a:defRPr>
            </a:lvl2pPr>
          </a:lstStyle>
          <a:p>
            <a:pPr lvl="0"/>
            <a:r>
              <a:rPr lang="de-DE" dirty="0"/>
              <a:t>Textmasterformate durch Klicken bearbeiten</a:t>
            </a:r>
          </a:p>
          <a:p>
            <a:pPr lvl="0"/>
            <a:r>
              <a:rPr lang="de-DE" dirty="0"/>
              <a:t>Zweite Ebene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0"/>
            <a:ext cx="9906000" cy="942975"/>
          </a:xfrm>
          <a:prstGeom prst="rect">
            <a:avLst/>
          </a:prstGeom>
          <a:solidFill>
            <a:srgbClr val="DDDDDD"/>
          </a:solidFill>
          <a:ln w="9525">
            <a:noFill/>
            <a:miter lim="800000"/>
            <a:headEnd/>
            <a:tailEnd/>
          </a:ln>
          <a:effectLst/>
        </p:spPr>
        <p:txBody>
          <a:bodyPr wrap="none" anchor="ctr"/>
          <a:lstStyle/>
          <a:p>
            <a:pPr>
              <a:defRPr/>
            </a:pPr>
            <a:endParaRPr lang="en-GB" sz="2400" b="0">
              <a:latin typeface="Times New Roman" pitchFamily="18" charset="0"/>
            </a:endParaRPr>
          </a:p>
        </p:txBody>
      </p:sp>
      <p:sp>
        <p:nvSpPr>
          <p:cNvPr id="1033" name="Rectangle 9"/>
          <p:cNvSpPr>
            <a:spLocks noChangeArrowheads="1"/>
          </p:cNvSpPr>
          <p:nvPr/>
        </p:nvSpPr>
        <p:spPr bwMode="auto">
          <a:xfrm>
            <a:off x="0" y="6553200"/>
            <a:ext cx="9906000" cy="304800"/>
          </a:xfrm>
          <a:prstGeom prst="rect">
            <a:avLst/>
          </a:prstGeom>
          <a:solidFill>
            <a:srgbClr val="DDDDDD"/>
          </a:solidFill>
          <a:ln w="9525">
            <a:noFill/>
            <a:miter lim="800000"/>
            <a:headEnd/>
            <a:tailEnd/>
          </a:ln>
          <a:effectLst/>
        </p:spPr>
        <p:txBody>
          <a:bodyPr wrap="none" anchor="ctr"/>
          <a:lstStyle/>
          <a:p>
            <a:pPr>
              <a:defRPr/>
            </a:pPr>
            <a:endParaRPr lang="en-GB" sz="2400" b="0">
              <a:latin typeface="Times New Roman" pitchFamily="18" charset="0"/>
            </a:endParaRPr>
          </a:p>
        </p:txBody>
      </p:sp>
      <p:sp>
        <p:nvSpPr>
          <p:cNvPr id="1036" name="Text Box 12"/>
          <p:cNvSpPr txBox="1">
            <a:spLocks noChangeArrowheads="1"/>
          </p:cNvSpPr>
          <p:nvPr/>
        </p:nvSpPr>
        <p:spPr bwMode="auto">
          <a:xfrm>
            <a:off x="309563" y="6553200"/>
            <a:ext cx="9526519" cy="276999"/>
          </a:xfrm>
          <a:prstGeom prst="rect">
            <a:avLst/>
          </a:prstGeom>
          <a:noFill/>
          <a:ln w="9525">
            <a:noFill/>
            <a:miter lim="800000"/>
            <a:headEnd/>
            <a:tailEnd/>
          </a:ln>
          <a:effectLst/>
        </p:spPr>
        <p:txBody>
          <a:bodyPr wrap="none">
            <a:spAutoFit/>
          </a:bodyPr>
          <a:lstStyle/>
          <a:p>
            <a:pPr algn="l">
              <a:defRPr/>
            </a:pPr>
            <a:r>
              <a:rPr lang="en-GB" sz="1200" noProof="0">
                <a:latin typeface="Arial" pitchFamily="34" charset="0"/>
                <a:cs typeface="Arial" pitchFamily="34" charset="0"/>
              </a:rPr>
              <a:t>© </a:t>
            </a:r>
            <a:r>
              <a:rPr lang="en-GB" sz="1200" noProof="0" smtClean="0">
                <a:latin typeface="Arial" pitchFamily="34" charset="0"/>
                <a:cs typeface="Arial" pitchFamily="34" charset="0"/>
              </a:rPr>
              <a:t>2024 </a:t>
            </a:r>
            <a:r>
              <a:rPr lang="en-GB" sz="1200" noProof="0" dirty="0">
                <a:latin typeface="Arial" pitchFamily="34" charset="0"/>
                <a:cs typeface="Arial" pitchFamily="34" charset="0"/>
              </a:rPr>
              <a:t>OneStone Consulting Ltd</a:t>
            </a:r>
            <a:r>
              <a:rPr lang="en-GB" sz="1200" noProof="0">
                <a:latin typeface="Arial" pitchFamily="34" charset="0"/>
                <a:cs typeface="Arial" pitchFamily="34" charset="0"/>
              </a:rPr>
              <a:t>.                   </a:t>
            </a:r>
            <a:r>
              <a:rPr lang="en-GB" sz="1200" baseline="0" noProof="0" smtClean="0">
                <a:latin typeface="Arial" pitchFamily="34" charset="0"/>
                <a:cs typeface="Arial" pitchFamily="34" charset="0"/>
              </a:rPr>
              <a:t>  	    GBFS Outlook 2035</a:t>
            </a:r>
            <a:r>
              <a:rPr lang="en-GB" sz="1200" b="0" noProof="0" dirty="0">
                <a:latin typeface="Arial" pitchFamily="34" charset="0"/>
                <a:cs typeface="Arial" pitchFamily="34" charset="0"/>
              </a:rPr>
              <a:t>		           	                            </a:t>
            </a:r>
            <a:r>
              <a:rPr lang="en-GB" sz="1200" noProof="0" dirty="0">
                <a:latin typeface="Arial" pitchFamily="34" charset="0"/>
                <a:cs typeface="Arial" pitchFamily="34" charset="0"/>
              </a:rPr>
              <a:t>Page </a:t>
            </a:r>
            <a:fld id="{DF703132-842F-4AE9-8EE8-CAF6BA874FB5}" type="slidenum">
              <a:rPr lang="en-GB" sz="1200" noProof="0">
                <a:latin typeface="Arial" pitchFamily="34" charset="0"/>
                <a:cs typeface="Arial" pitchFamily="34" charset="0"/>
              </a:rPr>
              <a:pPr algn="l">
                <a:defRPr/>
              </a:pPr>
              <a:t>‹Nr.›</a:t>
            </a:fld>
            <a:r>
              <a:rPr lang="en-GB" sz="1200" b="0" noProof="0" dirty="0">
                <a:latin typeface="Arial" pitchFamily="34" charset="0"/>
                <a:cs typeface="Arial" pitchFamily="34" charset="0"/>
              </a:rPr>
              <a:t> </a:t>
            </a:r>
          </a:p>
        </p:txBody>
      </p:sp>
      <p:sp>
        <p:nvSpPr>
          <p:cNvPr id="1038" name="Text Box 14"/>
          <p:cNvSpPr txBox="1">
            <a:spLocks noChangeArrowheads="1"/>
          </p:cNvSpPr>
          <p:nvPr/>
        </p:nvSpPr>
        <p:spPr bwMode="auto">
          <a:xfrm>
            <a:off x="7594600" y="303213"/>
            <a:ext cx="2043113" cy="336550"/>
          </a:xfrm>
          <a:prstGeom prst="rect">
            <a:avLst/>
          </a:prstGeom>
          <a:solidFill>
            <a:srgbClr val="0099CC"/>
          </a:solidFill>
          <a:ln w="9525">
            <a:noFill/>
            <a:miter lim="800000"/>
            <a:headEnd/>
            <a:tailEnd/>
          </a:ln>
          <a:effectLst/>
        </p:spPr>
        <p:txBody>
          <a:bodyPr>
            <a:spAutoFit/>
          </a:bodyPr>
          <a:lstStyle/>
          <a:p>
            <a:pPr algn="l">
              <a:defRPr/>
            </a:pPr>
            <a:r>
              <a:rPr lang="en-GB" b="0" dirty="0">
                <a:solidFill>
                  <a:schemeClr val="bg1"/>
                </a:solidFill>
                <a:latin typeface="Swiss921 BT" pitchFamily="34" charset="0"/>
              </a:rPr>
              <a:t> OneStone Research</a:t>
            </a:r>
          </a:p>
        </p:txBody>
      </p:sp>
    </p:spTree>
  </p:cSld>
  <p:clrMap bg1="lt1" tx1="dk1" bg2="lt2" tx2="dk2" accent1="accent1" accent2="accent2" accent3="accent3" accent4="accent4" accent5="accent5" accent6="accent6" hlink="hlink" folHlink="folHlink"/>
  <p:sldLayoutIdLst>
    <p:sldLayoutId id="2147483658" r:id="rId1"/>
    <p:sldLayoutId id="2147483663" r:id="rId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78"/>
          <p:cNvSpPr>
            <a:spLocks noChangeArrowheads="1"/>
          </p:cNvSpPr>
          <p:nvPr/>
        </p:nvSpPr>
        <p:spPr bwMode="auto">
          <a:xfrm>
            <a:off x="0" y="6565900"/>
            <a:ext cx="9906000" cy="292100"/>
          </a:xfrm>
          <a:prstGeom prst="rect">
            <a:avLst/>
          </a:prstGeom>
          <a:solidFill>
            <a:srgbClr val="DDDDDD"/>
          </a:solidFill>
          <a:ln w="9525">
            <a:noFill/>
            <a:miter lim="800000"/>
            <a:headEnd/>
            <a:tailEnd/>
          </a:ln>
        </p:spPr>
        <p:txBody>
          <a:bodyPr wrap="none" anchor="ctr"/>
          <a:lstStyle/>
          <a:p>
            <a:endParaRPr lang="de-DE" dirty="0"/>
          </a:p>
        </p:txBody>
      </p:sp>
      <p:sp>
        <p:nvSpPr>
          <p:cNvPr id="2052" name="Text Box 79"/>
          <p:cNvSpPr txBox="1">
            <a:spLocks noChangeArrowheads="1"/>
          </p:cNvSpPr>
          <p:nvPr/>
        </p:nvSpPr>
        <p:spPr bwMode="auto">
          <a:xfrm>
            <a:off x="7977188" y="303213"/>
            <a:ext cx="1660525" cy="336550"/>
          </a:xfrm>
          <a:prstGeom prst="rect">
            <a:avLst/>
          </a:prstGeom>
          <a:solidFill>
            <a:srgbClr val="0099CC"/>
          </a:solidFill>
          <a:ln w="9525">
            <a:noFill/>
            <a:miter lim="800000"/>
            <a:headEnd/>
            <a:tailEnd/>
          </a:ln>
        </p:spPr>
        <p:txBody>
          <a:bodyPr>
            <a:spAutoFit/>
          </a:bodyPr>
          <a:lstStyle/>
          <a:p>
            <a:pPr algn="l"/>
            <a:r>
              <a:rPr lang="en-GB" b="0" dirty="0">
                <a:solidFill>
                  <a:schemeClr val="bg1"/>
                </a:solidFill>
                <a:latin typeface="Swiss921 BT" pitchFamily="34" charset="0"/>
              </a:rPr>
              <a:t> CEM</a:t>
            </a:r>
            <a:r>
              <a:rPr lang="en-GB" sz="400" b="0" dirty="0">
                <a:solidFill>
                  <a:schemeClr val="bg1"/>
                </a:solidFill>
                <a:latin typeface="Swiss921 BT" pitchFamily="34" charset="0"/>
              </a:rPr>
              <a:t> </a:t>
            </a:r>
            <a:r>
              <a:rPr lang="en-GB" b="0" dirty="0">
                <a:solidFill>
                  <a:schemeClr val="bg1"/>
                </a:solidFill>
                <a:latin typeface="Swiss921 BT" pitchFamily="34" charset="0"/>
              </a:rPr>
              <a:t>focus.com</a:t>
            </a:r>
          </a:p>
        </p:txBody>
      </p:sp>
      <p:sp>
        <p:nvSpPr>
          <p:cNvPr id="2053" name="Rectangle 84"/>
          <p:cNvSpPr>
            <a:spLocks noChangeArrowheads="1"/>
          </p:cNvSpPr>
          <p:nvPr/>
        </p:nvSpPr>
        <p:spPr bwMode="auto">
          <a:xfrm>
            <a:off x="0" y="0"/>
            <a:ext cx="9896475" cy="971550"/>
          </a:xfrm>
          <a:prstGeom prst="rect">
            <a:avLst/>
          </a:prstGeom>
          <a:solidFill>
            <a:schemeClr val="bg1"/>
          </a:solidFill>
          <a:ln w="9525">
            <a:noFill/>
            <a:miter lim="800000"/>
            <a:headEnd/>
            <a:tailEnd/>
          </a:ln>
        </p:spPr>
        <p:txBody>
          <a:bodyPr wrap="none" anchor="ctr"/>
          <a:lstStyle/>
          <a:p>
            <a:endParaRPr lang="en-GB" sz="2400" b="0" dirty="0">
              <a:latin typeface="Times New Roman" pitchFamily="18" charset="0"/>
            </a:endParaRPr>
          </a:p>
        </p:txBody>
      </p:sp>
      <p:sp>
        <p:nvSpPr>
          <p:cNvPr id="2054" name="Text Box 75"/>
          <p:cNvSpPr txBox="1">
            <a:spLocks noChangeArrowheads="1"/>
          </p:cNvSpPr>
          <p:nvPr/>
        </p:nvSpPr>
        <p:spPr bwMode="auto">
          <a:xfrm>
            <a:off x="1631950" y="4233865"/>
            <a:ext cx="6637338" cy="677108"/>
          </a:xfrm>
          <a:prstGeom prst="rect">
            <a:avLst/>
          </a:prstGeom>
          <a:noFill/>
          <a:ln w="9525">
            <a:noFill/>
            <a:miter lim="800000"/>
            <a:headEnd/>
            <a:tailEnd/>
          </a:ln>
        </p:spPr>
        <p:txBody>
          <a:bodyPr>
            <a:spAutoFit/>
          </a:bodyPr>
          <a:lstStyle/>
          <a:p>
            <a:pPr algn="ctr"/>
            <a:r>
              <a:rPr lang="en-GB" sz="2400" b="1" smtClean="0">
                <a:solidFill>
                  <a:srgbClr val="0070C0"/>
                </a:solidFill>
                <a:latin typeface="Arial" pitchFamily="34" charset="0"/>
                <a:cs typeface="Arial" pitchFamily="34" charset="0"/>
              </a:rPr>
              <a:t>GBFS Outlook 2035</a:t>
            </a:r>
            <a:endParaRPr lang="en-GB" sz="2400" b="1" dirty="0">
              <a:solidFill>
                <a:srgbClr val="0070C0"/>
              </a:solidFill>
              <a:latin typeface="Arial" pitchFamily="34" charset="0"/>
              <a:cs typeface="Arial" pitchFamily="34" charset="0"/>
            </a:endParaRPr>
          </a:p>
          <a:p>
            <a:pPr algn="ctr"/>
            <a:r>
              <a:rPr lang="en-GB" sz="1400" b="1" dirty="0">
                <a:solidFill>
                  <a:srgbClr val="0070C0"/>
                </a:solidFill>
                <a:latin typeface="Arial" pitchFamily="34" charset="0"/>
                <a:cs typeface="Arial" pitchFamily="34" charset="0"/>
              </a:rPr>
              <a:t>Global Granulated Blast Furnace Slag (GBFS) Production und Utilisation</a:t>
            </a:r>
          </a:p>
        </p:txBody>
      </p:sp>
      <p:sp>
        <p:nvSpPr>
          <p:cNvPr id="2059" name="Text Box 280"/>
          <p:cNvSpPr txBox="1">
            <a:spLocks noChangeArrowheads="1"/>
          </p:cNvSpPr>
          <p:nvPr/>
        </p:nvSpPr>
        <p:spPr bwMode="auto">
          <a:xfrm>
            <a:off x="7594600" y="303213"/>
            <a:ext cx="2043113" cy="336550"/>
          </a:xfrm>
          <a:prstGeom prst="rect">
            <a:avLst/>
          </a:prstGeom>
          <a:solidFill>
            <a:srgbClr val="0099CC"/>
          </a:solidFill>
          <a:ln w="9525">
            <a:noFill/>
            <a:miter lim="800000"/>
            <a:headEnd/>
            <a:tailEnd/>
          </a:ln>
        </p:spPr>
        <p:txBody>
          <a:bodyPr>
            <a:spAutoFit/>
          </a:bodyPr>
          <a:lstStyle/>
          <a:p>
            <a:pPr algn="l"/>
            <a:r>
              <a:rPr lang="en-GB" b="0" dirty="0">
                <a:solidFill>
                  <a:schemeClr val="bg1"/>
                </a:solidFill>
                <a:latin typeface="Swiss921 BT" pitchFamily="34" charset="0"/>
              </a:rPr>
              <a:t> OneStone Research</a:t>
            </a:r>
          </a:p>
        </p:txBody>
      </p:sp>
      <p:sp>
        <p:nvSpPr>
          <p:cNvPr id="2060" name="Text Box 392"/>
          <p:cNvSpPr txBox="1">
            <a:spLocks noChangeArrowheads="1"/>
          </p:cNvSpPr>
          <p:nvPr/>
        </p:nvSpPr>
        <p:spPr bwMode="auto">
          <a:xfrm>
            <a:off x="1613729" y="4955072"/>
            <a:ext cx="6678542" cy="833178"/>
          </a:xfrm>
          <a:prstGeom prst="rect">
            <a:avLst/>
          </a:prstGeom>
          <a:noFill/>
          <a:ln w="12700">
            <a:noFill/>
            <a:miter lim="800000"/>
            <a:headEnd/>
            <a:tailEnd/>
          </a:ln>
        </p:spPr>
        <p:txBody>
          <a:bodyPr wrap="square" lIns="90000" tIns="46800" rIns="90000" bIns="46800">
            <a:spAutoFit/>
          </a:bodyPr>
          <a:lstStyle/>
          <a:p>
            <a:pPr algn="ctr" defTabSz="762000" eaLnBrk="0" hangingPunct="0"/>
            <a:r>
              <a:rPr lang="en-GB" sz="1600" b="0" dirty="0">
                <a:latin typeface="Arial" pitchFamily="34" charset="0"/>
                <a:cs typeface="Arial" pitchFamily="34" charset="0"/>
              </a:rPr>
              <a:t>Multi-client market report for the Cement </a:t>
            </a:r>
            <a:r>
              <a:rPr lang="en-GB" sz="1600" b="0" dirty="0" smtClean="0">
                <a:latin typeface="Arial" pitchFamily="34" charset="0"/>
                <a:cs typeface="Arial" pitchFamily="34" charset="0"/>
              </a:rPr>
              <a:t>and Concrete Industries</a:t>
            </a:r>
            <a:endParaRPr lang="en-GB" sz="1600" b="0" dirty="0">
              <a:latin typeface="Arial" pitchFamily="34" charset="0"/>
              <a:cs typeface="Arial" pitchFamily="34" charset="0"/>
            </a:endParaRPr>
          </a:p>
          <a:p>
            <a:pPr algn="ctr" defTabSz="762000" eaLnBrk="0" hangingPunct="0"/>
            <a:r>
              <a:rPr lang="en-GB" sz="1600" b="0" dirty="0">
                <a:latin typeface="Arial" pitchFamily="34" charset="0"/>
                <a:cs typeface="Arial" pitchFamily="34" charset="0"/>
              </a:rPr>
              <a:t>by OneStone Consulting </a:t>
            </a:r>
            <a:r>
              <a:rPr lang="en-GB" sz="1600" dirty="0">
                <a:latin typeface="Arial" pitchFamily="34" charset="0"/>
                <a:cs typeface="Arial" pitchFamily="34" charset="0"/>
              </a:rPr>
              <a:t>Ltd</a:t>
            </a:r>
            <a:r>
              <a:rPr lang="en-GB" sz="1600">
                <a:latin typeface="Arial" pitchFamily="34" charset="0"/>
                <a:cs typeface="Arial" pitchFamily="34" charset="0"/>
              </a:rPr>
              <a:t>.</a:t>
            </a:r>
            <a:r>
              <a:rPr lang="en-GB" sz="1600" b="0">
                <a:latin typeface="Arial" pitchFamily="34" charset="0"/>
                <a:cs typeface="Arial" pitchFamily="34" charset="0"/>
              </a:rPr>
              <a:t>, </a:t>
            </a:r>
            <a:r>
              <a:rPr lang="en-GB" sz="1600" smtClean="0">
                <a:latin typeface="Arial" pitchFamily="34" charset="0"/>
                <a:cs typeface="Arial" pitchFamily="34" charset="0"/>
              </a:rPr>
              <a:t>July </a:t>
            </a:r>
            <a:r>
              <a:rPr lang="en-GB" sz="1600" dirty="0" smtClean="0">
                <a:latin typeface="Arial" pitchFamily="34" charset="0"/>
                <a:cs typeface="Arial" pitchFamily="34" charset="0"/>
              </a:rPr>
              <a:t>2024</a:t>
            </a:r>
            <a:endParaRPr lang="en-GB" sz="1600" b="0" dirty="0">
              <a:latin typeface="Arial" pitchFamily="34" charset="0"/>
              <a:cs typeface="Arial" pitchFamily="34" charset="0"/>
            </a:endParaRPr>
          </a:p>
          <a:p>
            <a:pPr algn="ctr" defTabSz="762000" eaLnBrk="0" hangingPunct="0"/>
            <a:r>
              <a:rPr lang="en-GB" sz="1600" dirty="0">
                <a:latin typeface="Arial" pitchFamily="34" charset="0"/>
                <a:cs typeface="Arial" pitchFamily="34" charset="0"/>
              </a:rPr>
              <a:t>Varna</a:t>
            </a:r>
            <a:r>
              <a:rPr lang="en-GB" sz="1600" b="0" dirty="0">
                <a:latin typeface="Arial" pitchFamily="34" charset="0"/>
                <a:cs typeface="Arial" pitchFamily="34" charset="0"/>
              </a:rPr>
              <a:t>, Bulgaria</a:t>
            </a:r>
          </a:p>
        </p:txBody>
      </p:sp>
      <p:pic>
        <p:nvPicPr>
          <p:cNvPr id="18" name="Grafik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9638" y="2276470"/>
            <a:ext cx="3690005" cy="1016281"/>
          </a:xfrm>
          <a:prstGeom prst="rect">
            <a:avLst/>
          </a:prstGeom>
        </p:spPr>
      </p:pic>
      <p:pic>
        <p:nvPicPr>
          <p:cNvPr id="20" name="Grafik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594939"/>
            <a:ext cx="9906000" cy="1834061"/>
          </a:xfrm>
          <a:prstGeom prst="rect">
            <a:avLst/>
          </a:prstGeom>
        </p:spPr>
      </p:pic>
      <p:sp>
        <p:nvSpPr>
          <p:cNvPr id="19" name="Textfeld 18"/>
          <p:cNvSpPr txBox="1"/>
          <p:nvPr/>
        </p:nvSpPr>
        <p:spPr>
          <a:xfrm>
            <a:off x="7686346" y="3152001"/>
            <a:ext cx="2210862" cy="276999"/>
          </a:xfrm>
          <a:prstGeom prst="rect">
            <a:avLst/>
          </a:prstGeom>
          <a:solidFill>
            <a:schemeClr val="bg2">
              <a:lumMod val="75000"/>
              <a:alpha val="50000"/>
            </a:schemeClr>
          </a:solidFill>
        </p:spPr>
        <p:txBody>
          <a:bodyPr wrap="none" rtlCol="0">
            <a:spAutoFit/>
          </a:bodyPr>
          <a:lstStyle/>
          <a:p>
            <a:r>
              <a:rPr lang="en-GB" sz="1200" dirty="0" err="1" smtClean="0">
                <a:solidFill>
                  <a:schemeClr val="bg1"/>
                </a:solidFill>
                <a:latin typeface="Arial" pitchFamily="34" charset="0"/>
                <a:cs typeface="Arial" pitchFamily="34" charset="0"/>
              </a:rPr>
              <a:t>Posco</a:t>
            </a:r>
            <a:r>
              <a:rPr lang="en-GB" sz="1200" smtClean="0">
                <a:solidFill>
                  <a:schemeClr val="bg1"/>
                </a:solidFill>
                <a:latin typeface="Arial" pitchFamily="34" charset="0"/>
                <a:cs typeface="Arial" pitchFamily="34" charset="0"/>
              </a:rPr>
              <a:t> Steel BF-BOF Process</a:t>
            </a:r>
            <a:endParaRPr lang="en-GB" sz="12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(3)</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0372070"/>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buClr>
                <a:schemeClr val="bg1"/>
              </a:buClr>
              <a:tabLst>
                <a:tab pos="268288" algn="l"/>
              </a:tabLst>
            </a:pPr>
            <a:r>
              <a:rPr lang="en-US" sz="1600" dirty="0">
                <a:latin typeface="Arial" pitchFamily="34" charset="0"/>
                <a:cs typeface="Arial" pitchFamily="34" charset="0"/>
              </a:rPr>
              <a:t>10 Annex</a:t>
            </a:r>
          </a:p>
          <a:p>
            <a:pPr marL="457200" indent="-457200">
              <a:buClr>
                <a:schemeClr val="bg1"/>
              </a:buClr>
              <a:tabLst>
                <a:tab pos="268288" algn="l"/>
              </a:tabLst>
            </a:pPr>
            <a:r>
              <a:rPr lang="en-US" sz="1600" dirty="0">
                <a:latin typeface="Arial" pitchFamily="34" charset="0"/>
                <a:cs typeface="Arial" pitchFamily="34" charset="0"/>
              </a:rPr>
              <a:t>	</a:t>
            </a:r>
          </a:p>
          <a:p>
            <a:pPr marL="457200" indent="-457200">
              <a:buClr>
                <a:schemeClr val="bg1"/>
              </a:buClr>
              <a:tabLst>
                <a:tab pos="268288" algn="l"/>
              </a:tabLst>
            </a:pPr>
            <a:r>
              <a:rPr lang="en-US" sz="1600" dirty="0">
                <a:latin typeface="Arial" pitchFamily="34" charset="0"/>
                <a:cs typeface="Arial" pitchFamily="34" charset="0"/>
              </a:rPr>
              <a:t>	Country by country</a:t>
            </a:r>
            <a:r>
              <a:rPr lang="en-US" sz="1600">
                <a:latin typeface="Arial" pitchFamily="34" charset="0"/>
                <a:cs typeface="Arial" pitchFamily="34" charset="0"/>
              </a:rPr>
              <a:t>*, </a:t>
            </a:r>
            <a:r>
              <a:rPr lang="en-US" sz="1600" smtClean="0">
                <a:latin typeface="Arial" pitchFamily="34" charset="0"/>
                <a:cs typeface="Arial" pitchFamily="34" charset="0"/>
              </a:rPr>
              <a:t>2019-2023, </a:t>
            </a:r>
            <a:r>
              <a:rPr lang="en-US" sz="1600">
                <a:latin typeface="Arial" pitchFamily="34" charset="0"/>
                <a:cs typeface="Arial" pitchFamily="34" charset="0"/>
              </a:rPr>
              <a:t>outlook </a:t>
            </a:r>
            <a:r>
              <a:rPr lang="en-US" sz="1600" smtClean="0">
                <a:latin typeface="Arial" pitchFamily="34" charset="0"/>
                <a:cs typeface="Arial" pitchFamily="34" charset="0"/>
              </a:rPr>
              <a:t>2030, 2035  </a:t>
            </a:r>
            <a:r>
              <a:rPr lang="en-US" sz="1600" dirty="0">
                <a:latin typeface="Arial" pitchFamily="34" charset="0"/>
                <a:cs typeface="Arial" pitchFamily="34" charset="0"/>
              </a:rPr>
              <a:t>	</a:t>
            </a:r>
            <a:r>
              <a:rPr lang="en-GB" sz="1600" dirty="0">
                <a:latin typeface="Arial" pitchFamily="34" charset="0"/>
                <a:cs typeface="Arial" pitchFamily="34" charset="0"/>
              </a:rPr>
              <a:t>  							 	   </a:t>
            </a:r>
          </a:p>
          <a:p>
            <a:pPr marL="457200" indent="-457200">
              <a:buClr>
                <a:schemeClr val="bg1"/>
              </a:buClr>
              <a:tabLst>
                <a:tab pos="268288" algn="l"/>
              </a:tabLst>
            </a:pPr>
            <a:r>
              <a:rPr lang="en-US" sz="1600" dirty="0">
                <a:latin typeface="Arial" pitchFamily="34" charset="0"/>
                <a:cs typeface="Arial" pitchFamily="34" charset="0"/>
              </a:rPr>
              <a:t>	- Blast furnace slag production, slag rate	</a:t>
            </a:r>
            <a:r>
              <a:rPr lang="en-US" sz="1600">
                <a:latin typeface="Arial" pitchFamily="34" charset="0"/>
                <a:cs typeface="Arial" pitchFamily="34" charset="0"/>
              </a:rPr>
              <a:t>	</a:t>
            </a:r>
            <a:r>
              <a:rPr lang="en-US" sz="1600" smtClean="0">
                <a:latin typeface="Arial" pitchFamily="34" charset="0"/>
                <a:cs typeface="Arial" pitchFamily="34" charset="0"/>
              </a:rPr>
              <a:t>145 </a:t>
            </a:r>
            <a:r>
              <a:rPr lang="en-US" sz="1600">
                <a:latin typeface="Arial" pitchFamily="34" charset="0"/>
                <a:cs typeface="Arial" pitchFamily="34" charset="0"/>
              </a:rPr>
              <a:t>- </a:t>
            </a:r>
            <a:r>
              <a:rPr lang="en-US" sz="1600" smtClean="0">
                <a:latin typeface="Arial" pitchFamily="34" charset="0"/>
                <a:cs typeface="Arial" pitchFamily="34" charset="0"/>
              </a:rPr>
              <a:t>146</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GBFS production, GBFS share		</a:t>
            </a:r>
            <a:r>
              <a:rPr lang="en-US" sz="1600">
                <a:latin typeface="Arial" pitchFamily="34" charset="0"/>
                <a:cs typeface="Arial" pitchFamily="34" charset="0"/>
              </a:rPr>
              <a:t>	</a:t>
            </a:r>
            <a:r>
              <a:rPr lang="en-US" sz="1600" smtClean="0">
                <a:latin typeface="Arial" pitchFamily="34" charset="0"/>
                <a:cs typeface="Arial" pitchFamily="34" charset="0"/>
              </a:rPr>
              <a:t>147 </a:t>
            </a:r>
            <a:r>
              <a:rPr lang="en-US" sz="1600">
                <a:latin typeface="Arial" pitchFamily="34" charset="0"/>
                <a:cs typeface="Arial" pitchFamily="34" charset="0"/>
              </a:rPr>
              <a:t>- </a:t>
            </a:r>
            <a:r>
              <a:rPr lang="en-US" sz="1600" smtClean="0">
                <a:latin typeface="Arial" pitchFamily="34" charset="0"/>
                <a:cs typeface="Arial" pitchFamily="34" charset="0"/>
              </a:rPr>
              <a:t>148</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GBFS supply and trade			</a:t>
            </a:r>
            <a:r>
              <a:rPr lang="en-US" sz="1600">
                <a:latin typeface="Arial" pitchFamily="34" charset="0"/>
                <a:cs typeface="Arial" pitchFamily="34" charset="0"/>
              </a:rPr>
              <a:t>	</a:t>
            </a:r>
            <a:r>
              <a:rPr lang="en-US" sz="1600" smtClean="0">
                <a:latin typeface="Arial" pitchFamily="34" charset="0"/>
                <a:cs typeface="Arial" pitchFamily="34" charset="0"/>
              </a:rPr>
              <a:t>149 - 153</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GBFS consumption, cement </a:t>
            </a:r>
            <a:r>
              <a:rPr lang="en-US" sz="1600">
                <a:latin typeface="Arial" pitchFamily="34" charset="0"/>
                <a:cs typeface="Arial" pitchFamily="34" charset="0"/>
              </a:rPr>
              <a:t>use </a:t>
            </a:r>
            <a:r>
              <a:rPr lang="en-US" sz="1600" smtClean="0">
                <a:latin typeface="Arial" pitchFamily="34" charset="0"/>
                <a:cs typeface="Arial" pitchFamily="34" charset="0"/>
              </a:rPr>
              <a:t>2023</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154 </a:t>
            </a:r>
            <a:r>
              <a:rPr lang="en-US" sz="1600">
                <a:latin typeface="Arial" pitchFamily="34" charset="0"/>
                <a:cs typeface="Arial" pitchFamily="34" charset="0"/>
              </a:rPr>
              <a:t>- </a:t>
            </a:r>
            <a:r>
              <a:rPr lang="en-US" sz="1600" smtClean="0">
                <a:latin typeface="Arial" pitchFamily="34" charset="0"/>
                <a:cs typeface="Arial" pitchFamily="34" charset="0"/>
              </a:rPr>
              <a:t>158</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GBFS shortage, </a:t>
            </a:r>
            <a:r>
              <a:rPr lang="en-US" sz="1600">
                <a:latin typeface="Arial" pitchFamily="34" charset="0"/>
                <a:cs typeface="Arial" pitchFamily="34" charset="0"/>
              </a:rPr>
              <a:t>oversupply </a:t>
            </a:r>
            <a:r>
              <a:rPr lang="en-US" sz="1600" smtClean="0">
                <a:latin typeface="Arial" pitchFamily="34" charset="0"/>
                <a:cs typeface="Arial" pitchFamily="34" charset="0"/>
              </a:rPr>
              <a:t>(2021-2023, 2030, 2035)</a:t>
            </a:r>
            <a:r>
              <a:rPr lang="en-US" sz="1600">
                <a:latin typeface="Arial" pitchFamily="34" charset="0"/>
                <a:cs typeface="Arial" pitchFamily="34" charset="0"/>
              </a:rPr>
              <a:t>	</a:t>
            </a:r>
            <a:r>
              <a:rPr lang="en-US" sz="1600" smtClean="0">
                <a:latin typeface="Arial" pitchFamily="34" charset="0"/>
                <a:cs typeface="Arial" pitchFamily="34" charset="0"/>
              </a:rPr>
              <a:t>159 </a:t>
            </a:r>
            <a:r>
              <a:rPr lang="en-US" sz="1600">
                <a:latin typeface="Arial" pitchFamily="34" charset="0"/>
                <a:cs typeface="Arial" pitchFamily="34" charset="0"/>
              </a:rPr>
              <a:t>- </a:t>
            </a:r>
            <a:r>
              <a:rPr lang="en-US" sz="1600" smtClean="0">
                <a:latin typeface="Arial" pitchFamily="34" charset="0"/>
                <a:cs typeface="Arial" pitchFamily="34" charset="0"/>
              </a:rPr>
              <a:t>163</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Report overview</a:t>
            </a:r>
          </a:p>
          <a:p>
            <a:pPr marL="457200" indent="-457200">
              <a:buClr>
                <a:schemeClr val="bg1"/>
              </a:buClr>
              <a:tabLst>
                <a:tab pos="268288" algn="l"/>
              </a:tabLst>
            </a:pPr>
            <a:r>
              <a:rPr lang="en-US" sz="1600" dirty="0">
                <a:latin typeface="Arial" pitchFamily="34" charset="0"/>
                <a:cs typeface="Arial" pitchFamily="34" charset="0"/>
              </a:rPr>
              <a:t>	- </a:t>
            </a:r>
            <a:r>
              <a:rPr lang="en-GB" sz="1600" dirty="0">
                <a:latin typeface="Arial" pitchFamily="34" charset="0"/>
                <a:cs typeface="Arial" pitchFamily="34" charset="0"/>
              </a:rPr>
              <a:t>World areas 				</a:t>
            </a:r>
            <a:r>
              <a:rPr lang="en-GB" sz="1600">
                <a:latin typeface="Arial" pitchFamily="34" charset="0"/>
                <a:cs typeface="Arial" pitchFamily="34" charset="0"/>
              </a:rPr>
              <a:t>	</a:t>
            </a:r>
            <a:r>
              <a:rPr lang="en-GB" sz="1600" smtClean="0">
                <a:latin typeface="Arial" pitchFamily="34" charset="0"/>
                <a:cs typeface="Arial" pitchFamily="34" charset="0"/>
              </a:rPr>
              <a:t>164</a:t>
            </a:r>
            <a:endParaRPr lang="en-GB"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Abbreviations				</a:t>
            </a:r>
            <a:r>
              <a:rPr lang="en-US" sz="1600">
                <a:latin typeface="Arial" pitchFamily="34" charset="0"/>
                <a:cs typeface="Arial" pitchFamily="34" charset="0"/>
              </a:rPr>
              <a:t>	</a:t>
            </a:r>
            <a:r>
              <a:rPr lang="en-US" sz="1600" smtClean="0">
                <a:latin typeface="Arial" pitchFamily="34" charset="0"/>
                <a:cs typeface="Arial" pitchFamily="34" charset="0"/>
              </a:rPr>
              <a:t>165</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Index					</a:t>
            </a:r>
            <a:r>
              <a:rPr lang="en-US" sz="1600">
                <a:latin typeface="Arial" pitchFamily="34" charset="0"/>
                <a:cs typeface="Arial" pitchFamily="34" charset="0"/>
              </a:rPr>
              <a:t>	</a:t>
            </a:r>
            <a:r>
              <a:rPr lang="en-US" sz="1600" smtClean="0">
                <a:latin typeface="Arial" pitchFamily="34" charset="0"/>
                <a:cs typeface="Arial" pitchFamily="34" charset="0"/>
              </a:rPr>
              <a:t>166</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Contact details				</a:t>
            </a:r>
            <a:r>
              <a:rPr lang="en-US" sz="1600">
                <a:latin typeface="Arial" pitchFamily="34" charset="0"/>
                <a:cs typeface="Arial" pitchFamily="34" charset="0"/>
              </a:rPr>
              <a:t>	</a:t>
            </a:r>
            <a:r>
              <a:rPr lang="en-US" sz="1600" smtClean="0">
                <a:latin typeface="Arial" pitchFamily="34" charset="0"/>
                <a:cs typeface="Arial" pitchFamily="34" charset="0"/>
              </a:rPr>
              <a:t>167</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a:t>
            </a: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US" sz="1200" dirty="0">
                <a:latin typeface="Arial" pitchFamily="34" charset="0"/>
                <a:cs typeface="Arial" pitchFamily="34" charset="0"/>
              </a:rPr>
              <a:t>      * Covering almost all countries worldwide, breakdown of 108 countries for GBFS + others in regional others</a:t>
            </a: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23234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3D9A49D-2B86-437E-94C4-5C07A2ACE908}"/>
              </a:ext>
            </a:extLst>
          </p:cNvPr>
          <p:cNvSpPr txBox="1"/>
          <p:nvPr/>
        </p:nvSpPr>
        <p:spPr>
          <a:xfrm>
            <a:off x="442133" y="281361"/>
            <a:ext cx="4084773" cy="400110"/>
          </a:xfrm>
          <a:prstGeom prst="rect">
            <a:avLst/>
          </a:prstGeom>
          <a:noFill/>
        </p:spPr>
        <p:txBody>
          <a:bodyPr wrap="none" rtlCol="0">
            <a:spAutoFit/>
          </a:bodyPr>
          <a:lstStyle/>
          <a:p>
            <a:r>
              <a:rPr lang="en-GB" sz="2000" b="1" dirty="0">
                <a:latin typeface="Arial" pitchFamily="34" charset="0"/>
                <a:cs typeface="Arial" pitchFamily="34" charset="0"/>
              </a:rPr>
              <a:t>1 Introduction / Methodology (1)</a:t>
            </a:r>
          </a:p>
        </p:txBody>
      </p:sp>
      <p:sp>
        <p:nvSpPr>
          <p:cNvPr id="16" name="Textfeld 15">
            <a:extLst>
              <a:ext uri="{FF2B5EF4-FFF2-40B4-BE49-F238E27FC236}">
                <a16:creationId xmlns:a16="http://schemas.microsoft.com/office/drawing/2014/main" id="{88EA87A4-DE44-4570-9E8F-80EA1B258162}"/>
              </a:ext>
            </a:extLst>
          </p:cNvPr>
          <p:cNvSpPr txBox="1"/>
          <p:nvPr/>
        </p:nvSpPr>
        <p:spPr>
          <a:xfrm>
            <a:off x="7436816" y="6320415"/>
            <a:ext cx="2214068" cy="276999"/>
          </a:xfrm>
          <a:prstGeom prst="rect">
            <a:avLst/>
          </a:prstGeom>
          <a:noFill/>
        </p:spPr>
        <p:txBody>
          <a:bodyPr wrap="none" rtlCol="0">
            <a:spAutoFit/>
          </a:bodyPr>
          <a:lstStyle/>
          <a:p>
            <a:r>
              <a:rPr lang="de-DE" sz="1200" dirty="0">
                <a:latin typeface="Arial" pitchFamily="34" charset="0"/>
                <a:cs typeface="Arial" pitchFamily="34" charset="0"/>
              </a:rPr>
              <a:t>Source: </a:t>
            </a:r>
            <a:r>
              <a:rPr lang="de-DE" sz="1200" dirty="0" err="1">
                <a:latin typeface="Arial" pitchFamily="34" charset="0"/>
                <a:cs typeface="Arial" pitchFamily="34" charset="0"/>
              </a:rPr>
              <a:t>OneStone</a:t>
            </a:r>
            <a:r>
              <a:rPr lang="de-DE" sz="1200" dirty="0">
                <a:latin typeface="Arial" pitchFamily="34" charset="0"/>
                <a:cs typeface="Arial" pitchFamily="34" charset="0"/>
              </a:rPr>
              <a:t> Consulting</a:t>
            </a:r>
            <a:endParaRPr lang="en-GB" sz="1200" dirty="0">
              <a:latin typeface="Arial" pitchFamily="34" charset="0"/>
              <a:cs typeface="Arial" pitchFamily="34" charset="0"/>
            </a:endParaRPr>
          </a:p>
        </p:txBody>
      </p:sp>
      <p:sp>
        <p:nvSpPr>
          <p:cNvPr id="20" name="Textfeld 19">
            <a:extLst>
              <a:ext uri="{FF2B5EF4-FFF2-40B4-BE49-F238E27FC236}">
                <a16:creationId xmlns:a16="http://schemas.microsoft.com/office/drawing/2014/main" id="{18DCFC38-A072-49D9-ACE8-1A674055E3AE}"/>
              </a:ext>
            </a:extLst>
          </p:cNvPr>
          <p:cNvSpPr txBox="1"/>
          <p:nvPr/>
        </p:nvSpPr>
        <p:spPr>
          <a:xfrm>
            <a:off x="754549" y="1025514"/>
            <a:ext cx="3400290" cy="338554"/>
          </a:xfrm>
          <a:prstGeom prst="rect">
            <a:avLst/>
          </a:prstGeom>
          <a:noFill/>
        </p:spPr>
        <p:txBody>
          <a:bodyPr wrap="none" rtlCol="0">
            <a:spAutoFit/>
          </a:bodyPr>
          <a:lstStyle/>
          <a:p>
            <a:r>
              <a:rPr lang="en-GB" sz="1600" u="sng" dirty="0">
                <a:latin typeface="Arial" pitchFamily="34" charset="0"/>
                <a:cs typeface="Arial" pitchFamily="34" charset="0"/>
              </a:rPr>
              <a:t>Profile of OneStone Consulting Ltd.</a:t>
            </a:r>
          </a:p>
        </p:txBody>
      </p:sp>
      <p:sp>
        <p:nvSpPr>
          <p:cNvPr id="55" name="Textfeld 54">
            <a:extLst>
              <a:ext uri="{FF2B5EF4-FFF2-40B4-BE49-F238E27FC236}">
                <a16:creationId xmlns:a16="http://schemas.microsoft.com/office/drawing/2014/main" id="{A35C4504-9608-499F-B5DA-3998A68FC034}"/>
              </a:ext>
            </a:extLst>
          </p:cNvPr>
          <p:cNvSpPr txBox="1"/>
          <p:nvPr/>
        </p:nvSpPr>
        <p:spPr>
          <a:xfrm>
            <a:off x="1120528" y="1911541"/>
            <a:ext cx="2381460" cy="307777"/>
          </a:xfrm>
          <a:prstGeom prst="rect">
            <a:avLst/>
          </a:prstGeom>
          <a:solidFill>
            <a:srgbClr val="000066"/>
          </a:solidFill>
        </p:spPr>
        <p:txBody>
          <a:bodyPr wrap="square" rtlCol="0">
            <a:spAutoFit/>
          </a:bodyPr>
          <a:lstStyle/>
          <a:p>
            <a:pPr algn="ctr"/>
            <a:r>
              <a:rPr lang="en-GB" sz="1400" b="1">
                <a:solidFill>
                  <a:schemeClr val="bg1"/>
                </a:solidFill>
                <a:latin typeface="Arial" pitchFamily="34" charset="0"/>
                <a:cs typeface="Arial" pitchFamily="34" charset="0"/>
              </a:rPr>
              <a:t>Consulting</a:t>
            </a:r>
          </a:p>
        </p:txBody>
      </p:sp>
      <p:sp>
        <p:nvSpPr>
          <p:cNvPr id="56" name="Textfeld 55">
            <a:extLst>
              <a:ext uri="{FF2B5EF4-FFF2-40B4-BE49-F238E27FC236}">
                <a16:creationId xmlns:a16="http://schemas.microsoft.com/office/drawing/2014/main" id="{C0B3A626-6FD5-4296-9284-E7A8B6019F25}"/>
              </a:ext>
            </a:extLst>
          </p:cNvPr>
          <p:cNvSpPr txBox="1"/>
          <p:nvPr/>
        </p:nvSpPr>
        <p:spPr>
          <a:xfrm>
            <a:off x="4076426" y="1913221"/>
            <a:ext cx="2381460" cy="307777"/>
          </a:xfrm>
          <a:prstGeom prst="rect">
            <a:avLst/>
          </a:prstGeom>
          <a:solidFill>
            <a:srgbClr val="000066"/>
          </a:solidFill>
        </p:spPr>
        <p:txBody>
          <a:bodyPr wrap="square" rtlCol="0">
            <a:spAutoFit/>
          </a:bodyPr>
          <a:lstStyle/>
          <a:p>
            <a:pPr algn="ctr"/>
            <a:r>
              <a:rPr lang="en-GB" sz="1400" b="1">
                <a:solidFill>
                  <a:schemeClr val="bg1"/>
                </a:solidFill>
                <a:latin typeface="Arial" pitchFamily="34" charset="0"/>
                <a:cs typeface="Arial" pitchFamily="34" charset="0"/>
              </a:rPr>
              <a:t>Market Research</a:t>
            </a:r>
          </a:p>
        </p:txBody>
      </p:sp>
      <p:sp>
        <p:nvSpPr>
          <p:cNvPr id="57" name="Textfeld 56">
            <a:extLst>
              <a:ext uri="{FF2B5EF4-FFF2-40B4-BE49-F238E27FC236}">
                <a16:creationId xmlns:a16="http://schemas.microsoft.com/office/drawing/2014/main" id="{A082D27E-3D2D-4E7D-BC62-FC9273157D4A}"/>
              </a:ext>
            </a:extLst>
          </p:cNvPr>
          <p:cNvSpPr txBox="1"/>
          <p:nvPr/>
        </p:nvSpPr>
        <p:spPr>
          <a:xfrm>
            <a:off x="7030641" y="1923265"/>
            <a:ext cx="2381460" cy="307777"/>
          </a:xfrm>
          <a:prstGeom prst="rect">
            <a:avLst/>
          </a:prstGeom>
          <a:solidFill>
            <a:srgbClr val="000066"/>
          </a:solidFill>
        </p:spPr>
        <p:txBody>
          <a:bodyPr wrap="square" rtlCol="0">
            <a:spAutoFit/>
          </a:bodyPr>
          <a:lstStyle/>
          <a:p>
            <a:pPr algn="ctr"/>
            <a:r>
              <a:rPr lang="en-GB" sz="1400" b="1">
                <a:solidFill>
                  <a:schemeClr val="bg1"/>
                </a:solidFill>
                <a:latin typeface="Arial" pitchFamily="34" charset="0"/>
                <a:cs typeface="Arial" pitchFamily="34" charset="0"/>
              </a:rPr>
              <a:t>Media </a:t>
            </a:r>
            <a:r>
              <a:rPr lang="en-GB" sz="1400" b="1" smtClean="0">
                <a:solidFill>
                  <a:schemeClr val="bg1"/>
                </a:solidFill>
                <a:latin typeface="Arial" pitchFamily="34" charset="0"/>
                <a:cs typeface="Arial" pitchFamily="34" charset="0"/>
              </a:rPr>
              <a:t>&amp; Services</a:t>
            </a:r>
            <a:endParaRPr lang="en-GB" sz="1400" b="1">
              <a:solidFill>
                <a:schemeClr val="bg1"/>
              </a:solidFill>
              <a:latin typeface="Arial" pitchFamily="34" charset="0"/>
              <a:cs typeface="Arial" pitchFamily="34" charset="0"/>
            </a:endParaRPr>
          </a:p>
        </p:txBody>
      </p:sp>
      <p:sp>
        <p:nvSpPr>
          <p:cNvPr id="58" name="Textfeld 57">
            <a:extLst>
              <a:ext uri="{FF2B5EF4-FFF2-40B4-BE49-F238E27FC236}">
                <a16:creationId xmlns:a16="http://schemas.microsoft.com/office/drawing/2014/main" id="{4F61A27A-7E11-4C3E-8AA9-72E7FE3F2D52}"/>
              </a:ext>
            </a:extLst>
          </p:cNvPr>
          <p:cNvSpPr txBox="1"/>
          <p:nvPr/>
        </p:nvSpPr>
        <p:spPr>
          <a:xfrm>
            <a:off x="1272854" y="2504398"/>
            <a:ext cx="2056973" cy="1169551"/>
          </a:xfrm>
          <a:prstGeom prst="rect">
            <a:avLst/>
          </a:prstGeom>
          <a:noFill/>
        </p:spPr>
        <p:txBody>
          <a:bodyPr wrap="none" rtlCol="0">
            <a:spAutoFit/>
          </a:bodyPr>
          <a:lstStyle/>
          <a:p>
            <a:pPr marL="285750" indent="-285750">
              <a:buFont typeface="Wingdings" panose="05000000000000000000" pitchFamily="2" charset="2"/>
              <a:buChar char="q"/>
            </a:pPr>
            <a:r>
              <a:rPr lang="en-GB" sz="1400">
                <a:latin typeface="Arial" pitchFamily="34" charset="0"/>
                <a:cs typeface="Arial" pitchFamily="34" charset="0"/>
              </a:rPr>
              <a:t>Strategic planning</a:t>
            </a:r>
          </a:p>
          <a:p>
            <a:pPr marL="285750" indent="-285750">
              <a:buFont typeface="Wingdings" panose="05000000000000000000" pitchFamily="2" charset="2"/>
              <a:buChar char="q"/>
            </a:pPr>
            <a:r>
              <a:rPr lang="en-GB" sz="1400">
                <a:latin typeface="Arial" pitchFamily="34" charset="0"/>
                <a:cs typeface="Arial" pitchFamily="34" charset="0"/>
              </a:rPr>
              <a:t>Products &amp; </a:t>
            </a:r>
            <a:r>
              <a:rPr lang="en-GB" sz="1400" smtClean="0">
                <a:latin typeface="Arial" pitchFamily="34" charset="0"/>
                <a:cs typeface="Arial" pitchFamily="34" charset="0"/>
              </a:rPr>
              <a:t>services</a:t>
            </a:r>
          </a:p>
          <a:p>
            <a:pPr marL="285750" indent="-285750">
              <a:buFont typeface="Wingdings" panose="05000000000000000000" pitchFamily="2" charset="2"/>
              <a:buChar char="q"/>
            </a:pPr>
            <a:r>
              <a:rPr lang="en-GB" sz="1400">
                <a:latin typeface="Arial" pitchFamily="34" charset="0"/>
                <a:cs typeface="Arial" pitchFamily="34" charset="0"/>
              </a:rPr>
              <a:t>Team </a:t>
            </a:r>
            <a:r>
              <a:rPr lang="en-GB" sz="1400" smtClean="0">
                <a:latin typeface="Arial" pitchFamily="34" charset="0"/>
                <a:cs typeface="Arial" pitchFamily="34" charset="0"/>
              </a:rPr>
              <a:t>Workshops</a:t>
            </a:r>
            <a:endParaRPr lang="en-GB" sz="1400">
              <a:latin typeface="Arial" pitchFamily="34" charset="0"/>
              <a:cs typeface="Arial" pitchFamily="34" charset="0"/>
            </a:endParaRPr>
          </a:p>
          <a:p>
            <a:pPr marL="285750" indent="-285750">
              <a:buFont typeface="Wingdings" panose="05000000000000000000" pitchFamily="2" charset="2"/>
              <a:buChar char="q"/>
            </a:pPr>
            <a:r>
              <a:rPr lang="en-GB" sz="1400">
                <a:latin typeface="Arial" pitchFamily="34" charset="0"/>
                <a:cs typeface="Arial" pitchFamily="34" charset="0"/>
              </a:rPr>
              <a:t>Benchmarking</a:t>
            </a:r>
          </a:p>
          <a:p>
            <a:pPr marL="285750" indent="-285750">
              <a:buFont typeface="Wingdings" panose="05000000000000000000" pitchFamily="2" charset="2"/>
              <a:buChar char="q"/>
            </a:pPr>
            <a:r>
              <a:rPr lang="en-GB" sz="1400">
                <a:latin typeface="Arial" pitchFamily="34" charset="0"/>
                <a:cs typeface="Arial" pitchFamily="34" charset="0"/>
              </a:rPr>
              <a:t>Due </a:t>
            </a:r>
            <a:r>
              <a:rPr lang="en-GB" sz="1400" smtClean="0">
                <a:latin typeface="Arial" pitchFamily="34" charset="0"/>
                <a:cs typeface="Arial" pitchFamily="34" charset="0"/>
              </a:rPr>
              <a:t>diligence</a:t>
            </a:r>
            <a:endParaRPr lang="en-GB" sz="1400">
              <a:latin typeface="Arial" pitchFamily="34" charset="0"/>
              <a:cs typeface="Arial" pitchFamily="34" charset="0"/>
            </a:endParaRPr>
          </a:p>
        </p:txBody>
      </p:sp>
      <p:sp>
        <p:nvSpPr>
          <p:cNvPr id="59" name="Textfeld 58">
            <a:extLst>
              <a:ext uri="{FF2B5EF4-FFF2-40B4-BE49-F238E27FC236}">
                <a16:creationId xmlns:a16="http://schemas.microsoft.com/office/drawing/2014/main" id="{94772230-2A08-43B1-B9F8-FD71A5ABD393}"/>
              </a:ext>
            </a:extLst>
          </p:cNvPr>
          <p:cNvSpPr txBox="1"/>
          <p:nvPr/>
        </p:nvSpPr>
        <p:spPr>
          <a:xfrm>
            <a:off x="4328768" y="2506078"/>
            <a:ext cx="1965603" cy="1384995"/>
          </a:xfrm>
          <a:prstGeom prst="rect">
            <a:avLst/>
          </a:prstGeom>
          <a:noFill/>
        </p:spPr>
        <p:txBody>
          <a:bodyPr wrap="none" rtlCol="0">
            <a:spAutoFit/>
          </a:bodyPr>
          <a:lstStyle/>
          <a:p>
            <a:pPr marL="285750" indent="-285750">
              <a:buFont typeface="Wingdings" panose="05000000000000000000" pitchFamily="2" charset="2"/>
              <a:buChar char="q"/>
            </a:pPr>
            <a:r>
              <a:rPr lang="en-GB" sz="1400">
                <a:latin typeface="Arial" pitchFamily="34" charset="0"/>
                <a:cs typeface="Arial" pitchFamily="34" charset="0"/>
              </a:rPr>
              <a:t>Market studies</a:t>
            </a:r>
          </a:p>
          <a:p>
            <a:pPr marL="285750" indent="-285750">
              <a:buFont typeface="Wingdings" panose="05000000000000000000" pitchFamily="2" charset="2"/>
              <a:buChar char="q"/>
            </a:pPr>
            <a:r>
              <a:rPr lang="en-GB" sz="1400">
                <a:latin typeface="Arial" pitchFamily="34" charset="0"/>
                <a:cs typeface="Arial" pitchFamily="34" charset="0"/>
              </a:rPr>
              <a:t>Market analysis</a:t>
            </a:r>
          </a:p>
          <a:p>
            <a:pPr marL="285750" indent="-285750">
              <a:buFont typeface="Wingdings" panose="05000000000000000000" pitchFamily="2" charset="2"/>
              <a:buChar char="q"/>
            </a:pPr>
            <a:r>
              <a:rPr lang="en-GB" sz="1400">
                <a:latin typeface="Arial" pitchFamily="34" charset="0"/>
                <a:cs typeface="Arial" pitchFamily="34" charset="0"/>
              </a:rPr>
              <a:t>Multi-client reports</a:t>
            </a:r>
          </a:p>
          <a:p>
            <a:pPr marL="285750" indent="-285750">
              <a:buFont typeface="Wingdings" panose="05000000000000000000" pitchFamily="2" charset="2"/>
              <a:buChar char="q"/>
            </a:pPr>
            <a:r>
              <a:rPr lang="en-GB" sz="1400">
                <a:latin typeface="Arial" pitchFamily="34" charset="0"/>
                <a:cs typeface="Arial" pitchFamily="34" charset="0"/>
              </a:rPr>
              <a:t>Customer surveys</a:t>
            </a:r>
          </a:p>
          <a:p>
            <a:pPr marL="285750" indent="-285750">
              <a:buFont typeface="Wingdings" panose="05000000000000000000" pitchFamily="2" charset="2"/>
              <a:buChar char="q"/>
            </a:pPr>
            <a:r>
              <a:rPr lang="en-GB" sz="1400" smtClean="0">
                <a:latin typeface="Arial" pitchFamily="34" charset="0"/>
                <a:cs typeface="Arial" pitchFamily="34" charset="0"/>
              </a:rPr>
              <a:t>CCF2Up data</a:t>
            </a:r>
            <a:endParaRPr lang="en-GB" sz="1400">
              <a:latin typeface="Arial" pitchFamily="34" charset="0"/>
              <a:cs typeface="Arial" pitchFamily="34" charset="0"/>
            </a:endParaRPr>
          </a:p>
          <a:p>
            <a:endParaRPr lang="en-GB" sz="1400">
              <a:latin typeface="Arial" pitchFamily="34" charset="0"/>
              <a:cs typeface="Arial" pitchFamily="34" charset="0"/>
            </a:endParaRPr>
          </a:p>
        </p:txBody>
      </p:sp>
      <p:sp>
        <p:nvSpPr>
          <p:cNvPr id="60" name="Textfeld 59">
            <a:extLst>
              <a:ext uri="{FF2B5EF4-FFF2-40B4-BE49-F238E27FC236}">
                <a16:creationId xmlns:a16="http://schemas.microsoft.com/office/drawing/2014/main" id="{DE8D5319-CA51-4EF1-9CC1-79890B7E0577}"/>
              </a:ext>
            </a:extLst>
          </p:cNvPr>
          <p:cNvSpPr txBox="1"/>
          <p:nvPr/>
        </p:nvSpPr>
        <p:spPr>
          <a:xfrm>
            <a:off x="7216287" y="2512273"/>
            <a:ext cx="1996059" cy="2031325"/>
          </a:xfrm>
          <a:prstGeom prst="rect">
            <a:avLst/>
          </a:prstGeom>
          <a:noFill/>
        </p:spPr>
        <p:txBody>
          <a:bodyPr wrap="none" rtlCol="0">
            <a:spAutoFit/>
          </a:bodyPr>
          <a:lstStyle/>
          <a:p>
            <a:pPr marL="285750" indent="-285750">
              <a:buFont typeface="Wingdings" panose="05000000000000000000" pitchFamily="2" charset="2"/>
              <a:buChar char="q"/>
            </a:pPr>
            <a:r>
              <a:rPr lang="en-GB" sz="1400">
                <a:latin typeface="Arial" pitchFamily="34" charset="0"/>
                <a:cs typeface="Arial" pitchFamily="34" charset="0"/>
              </a:rPr>
              <a:t>Market reviews</a:t>
            </a:r>
          </a:p>
          <a:p>
            <a:pPr marL="285750" indent="-285750">
              <a:buFont typeface="Wingdings" panose="05000000000000000000" pitchFamily="2" charset="2"/>
              <a:buChar char="q"/>
            </a:pPr>
            <a:r>
              <a:rPr lang="en-GB" sz="1400">
                <a:latin typeface="Arial" pitchFamily="34" charset="0"/>
                <a:cs typeface="Arial" pitchFamily="34" charset="0"/>
              </a:rPr>
              <a:t>Technical </a:t>
            </a:r>
            <a:r>
              <a:rPr lang="en-GB" sz="1400" smtClean="0">
                <a:latin typeface="Arial" pitchFamily="34" charset="0"/>
                <a:cs typeface="Arial" pitchFamily="34" charset="0"/>
              </a:rPr>
              <a:t>articles</a:t>
            </a:r>
          </a:p>
          <a:p>
            <a:pPr marL="285750" indent="-285750">
              <a:buFont typeface="Wingdings" panose="05000000000000000000" pitchFamily="2" charset="2"/>
              <a:buChar char="q"/>
            </a:pPr>
            <a:r>
              <a:rPr lang="en-GB" sz="1400" smtClean="0">
                <a:latin typeface="Arial" pitchFamily="34" charset="0"/>
                <a:cs typeface="Arial" pitchFamily="34" charset="0"/>
              </a:rPr>
              <a:t>New developments</a:t>
            </a:r>
            <a:endParaRPr lang="en-GB" sz="1400">
              <a:latin typeface="Arial" pitchFamily="34" charset="0"/>
              <a:cs typeface="Arial" pitchFamily="34" charset="0"/>
            </a:endParaRPr>
          </a:p>
          <a:p>
            <a:pPr marL="285750" indent="-285750">
              <a:buFont typeface="Wingdings" panose="05000000000000000000" pitchFamily="2" charset="2"/>
              <a:buChar char="q"/>
            </a:pPr>
            <a:r>
              <a:rPr lang="en-GB" sz="1400" smtClean="0">
                <a:latin typeface="Arial" pitchFamily="34" charset="0"/>
                <a:cs typeface="Arial" pitchFamily="34" charset="0"/>
              </a:rPr>
              <a:t>‘Fast Facts’ blog</a:t>
            </a:r>
          </a:p>
          <a:p>
            <a:pPr marL="285750" indent="-285750">
              <a:buFont typeface="Wingdings" panose="05000000000000000000" pitchFamily="2" charset="2"/>
              <a:buChar char="q"/>
            </a:pPr>
            <a:r>
              <a:rPr lang="en-GB" sz="1400">
                <a:latin typeface="Arial" pitchFamily="34" charset="0"/>
                <a:cs typeface="Arial" pitchFamily="34" charset="0"/>
              </a:rPr>
              <a:t>Communication</a:t>
            </a:r>
          </a:p>
          <a:p>
            <a:pPr marL="285750" indent="-285750">
              <a:buFont typeface="Wingdings" panose="05000000000000000000" pitchFamily="2" charset="2"/>
              <a:buChar char="q"/>
            </a:pPr>
            <a:endParaRPr lang="en-GB" sz="1400">
              <a:latin typeface="Arial" pitchFamily="34" charset="0"/>
              <a:cs typeface="Arial" pitchFamily="34" charset="0"/>
            </a:endParaRPr>
          </a:p>
          <a:p>
            <a:endParaRPr lang="en-GB" sz="1400">
              <a:latin typeface="Arial" pitchFamily="34" charset="0"/>
              <a:cs typeface="Arial" pitchFamily="34" charset="0"/>
            </a:endParaRPr>
          </a:p>
          <a:p>
            <a:endParaRPr lang="en-GB" sz="1400">
              <a:latin typeface="Arial" pitchFamily="34" charset="0"/>
              <a:cs typeface="Arial" pitchFamily="34" charset="0"/>
            </a:endParaRPr>
          </a:p>
          <a:p>
            <a:pPr marL="285750" indent="-285750">
              <a:buFont typeface="Wingdings" panose="05000000000000000000" pitchFamily="2" charset="2"/>
              <a:buChar char="q"/>
            </a:pPr>
            <a:endParaRPr lang="en-GB" sz="1400">
              <a:latin typeface="Arial" pitchFamily="34" charset="0"/>
              <a:cs typeface="Arial" pitchFamily="34" charset="0"/>
            </a:endParaRPr>
          </a:p>
        </p:txBody>
      </p:sp>
      <p:sp>
        <p:nvSpPr>
          <p:cNvPr id="61" name="Textfeld 60">
            <a:extLst>
              <a:ext uri="{FF2B5EF4-FFF2-40B4-BE49-F238E27FC236}">
                <a16:creationId xmlns:a16="http://schemas.microsoft.com/office/drawing/2014/main" id="{43638FA7-21FD-400E-972B-E9F3B92651A8}"/>
              </a:ext>
            </a:extLst>
          </p:cNvPr>
          <p:cNvSpPr txBox="1"/>
          <p:nvPr/>
        </p:nvSpPr>
        <p:spPr>
          <a:xfrm>
            <a:off x="1120528" y="4815516"/>
            <a:ext cx="2381459" cy="523220"/>
          </a:xfrm>
          <a:prstGeom prst="rect">
            <a:avLst/>
          </a:prstGeom>
          <a:solidFill>
            <a:srgbClr val="00B0F0"/>
          </a:solidFill>
        </p:spPr>
        <p:txBody>
          <a:bodyPr wrap="square" rtlCol="0">
            <a:spAutoFit/>
          </a:bodyPr>
          <a:lstStyle/>
          <a:p>
            <a:pPr algn="ctr"/>
            <a:r>
              <a:rPr lang="en-GB" sz="1400">
                <a:latin typeface="Arial" pitchFamily="34" charset="0"/>
                <a:cs typeface="Arial" pitchFamily="34" charset="0"/>
              </a:rPr>
              <a:t>Cement industry &amp; other building material industries</a:t>
            </a:r>
          </a:p>
        </p:txBody>
      </p:sp>
      <p:sp>
        <p:nvSpPr>
          <p:cNvPr id="62" name="Textfeld 61">
            <a:extLst>
              <a:ext uri="{FF2B5EF4-FFF2-40B4-BE49-F238E27FC236}">
                <a16:creationId xmlns:a16="http://schemas.microsoft.com/office/drawing/2014/main" id="{B379084D-F96A-4B4A-8AEC-6751D454CE43}"/>
              </a:ext>
            </a:extLst>
          </p:cNvPr>
          <p:cNvSpPr txBox="1"/>
          <p:nvPr/>
        </p:nvSpPr>
        <p:spPr>
          <a:xfrm>
            <a:off x="4086470" y="4817189"/>
            <a:ext cx="2460170" cy="523220"/>
          </a:xfrm>
          <a:prstGeom prst="rect">
            <a:avLst/>
          </a:prstGeom>
          <a:solidFill>
            <a:srgbClr val="33CCCC"/>
          </a:solidFill>
        </p:spPr>
        <p:txBody>
          <a:bodyPr wrap="square" rtlCol="0">
            <a:spAutoFit/>
          </a:bodyPr>
          <a:lstStyle/>
          <a:p>
            <a:pPr algn="ctr"/>
            <a:r>
              <a:rPr lang="en-GB" sz="1400">
                <a:latin typeface="Arial" pitchFamily="34" charset="0"/>
                <a:cs typeface="Arial" pitchFamily="34" charset="0"/>
              </a:rPr>
              <a:t>Mining, environmental and other process industries</a:t>
            </a:r>
          </a:p>
        </p:txBody>
      </p:sp>
      <p:sp>
        <p:nvSpPr>
          <p:cNvPr id="63" name="Textfeld 62">
            <a:extLst>
              <a:ext uri="{FF2B5EF4-FFF2-40B4-BE49-F238E27FC236}">
                <a16:creationId xmlns:a16="http://schemas.microsoft.com/office/drawing/2014/main" id="{F4349403-81AC-4B9E-9AF8-B8EA9E4C5C45}"/>
              </a:ext>
            </a:extLst>
          </p:cNvPr>
          <p:cNvSpPr txBox="1"/>
          <p:nvPr/>
        </p:nvSpPr>
        <p:spPr>
          <a:xfrm>
            <a:off x="1122204" y="5395298"/>
            <a:ext cx="2381459" cy="307777"/>
          </a:xfrm>
          <a:prstGeom prst="rect">
            <a:avLst/>
          </a:prstGeom>
          <a:solidFill>
            <a:srgbClr val="00B0F0"/>
          </a:solidFill>
        </p:spPr>
        <p:txBody>
          <a:bodyPr wrap="square" rtlCol="0">
            <a:spAutoFit/>
          </a:bodyPr>
          <a:lstStyle/>
          <a:p>
            <a:pPr algn="ctr"/>
            <a:r>
              <a:rPr lang="en-GB" sz="1400">
                <a:solidFill>
                  <a:schemeClr val="bg1"/>
                </a:solidFill>
                <a:latin typeface="Arial" pitchFamily="34" charset="0"/>
                <a:cs typeface="Arial" pitchFamily="34" charset="0"/>
              </a:rPr>
              <a:t>More than 50 clients</a:t>
            </a:r>
          </a:p>
        </p:txBody>
      </p:sp>
      <p:sp>
        <p:nvSpPr>
          <p:cNvPr id="64" name="Textfeld 63">
            <a:extLst>
              <a:ext uri="{FF2B5EF4-FFF2-40B4-BE49-F238E27FC236}">
                <a16:creationId xmlns:a16="http://schemas.microsoft.com/office/drawing/2014/main" id="{734A8132-9DC5-41CE-8456-0087500B5E9D}"/>
              </a:ext>
            </a:extLst>
          </p:cNvPr>
          <p:cNvSpPr txBox="1"/>
          <p:nvPr/>
        </p:nvSpPr>
        <p:spPr>
          <a:xfrm>
            <a:off x="4088150" y="5396970"/>
            <a:ext cx="2460170" cy="307777"/>
          </a:xfrm>
          <a:prstGeom prst="rect">
            <a:avLst/>
          </a:prstGeom>
          <a:solidFill>
            <a:srgbClr val="33CCCC"/>
          </a:solidFill>
        </p:spPr>
        <p:txBody>
          <a:bodyPr wrap="square" rtlCol="0">
            <a:spAutoFit/>
          </a:bodyPr>
          <a:lstStyle/>
          <a:p>
            <a:pPr algn="ctr"/>
            <a:r>
              <a:rPr lang="en-GB" sz="1400">
                <a:solidFill>
                  <a:schemeClr val="bg1"/>
                </a:solidFill>
                <a:latin typeface="Arial" pitchFamily="34" charset="0"/>
                <a:cs typeface="Arial" pitchFamily="34" charset="0"/>
              </a:rPr>
              <a:t>More than 40 clients</a:t>
            </a:r>
          </a:p>
        </p:txBody>
      </p:sp>
      <p:sp>
        <p:nvSpPr>
          <p:cNvPr id="65" name="Textfeld 64">
            <a:extLst>
              <a:ext uri="{FF2B5EF4-FFF2-40B4-BE49-F238E27FC236}">
                <a16:creationId xmlns:a16="http://schemas.microsoft.com/office/drawing/2014/main" id="{B9E7BF2C-273D-4AFF-B8F0-A56AEBF1F884}"/>
              </a:ext>
            </a:extLst>
          </p:cNvPr>
          <p:cNvSpPr txBox="1"/>
          <p:nvPr/>
        </p:nvSpPr>
        <p:spPr>
          <a:xfrm>
            <a:off x="7032310" y="4818868"/>
            <a:ext cx="2381460" cy="523220"/>
          </a:xfrm>
          <a:prstGeom prst="rect">
            <a:avLst/>
          </a:prstGeom>
          <a:solidFill>
            <a:srgbClr val="CCCC00"/>
          </a:solidFill>
        </p:spPr>
        <p:txBody>
          <a:bodyPr wrap="square" rtlCol="0">
            <a:spAutoFit/>
          </a:bodyPr>
          <a:lstStyle/>
          <a:p>
            <a:pPr algn="ctr"/>
            <a:r>
              <a:rPr lang="en-GB" sz="1400">
                <a:latin typeface="Arial" pitchFamily="34" charset="0"/>
                <a:cs typeface="Arial" pitchFamily="34" charset="0"/>
              </a:rPr>
              <a:t>Infrastructure sector,</a:t>
            </a:r>
          </a:p>
          <a:p>
            <a:pPr algn="ctr"/>
            <a:r>
              <a:rPr lang="en-GB" sz="1400">
                <a:latin typeface="Arial" pitchFamily="34" charset="0"/>
                <a:cs typeface="Arial" pitchFamily="34" charset="0"/>
              </a:rPr>
              <a:t>Investors and Consulting</a:t>
            </a:r>
          </a:p>
        </p:txBody>
      </p:sp>
      <p:sp>
        <p:nvSpPr>
          <p:cNvPr id="66" name="Textfeld 65">
            <a:extLst>
              <a:ext uri="{FF2B5EF4-FFF2-40B4-BE49-F238E27FC236}">
                <a16:creationId xmlns:a16="http://schemas.microsoft.com/office/drawing/2014/main" id="{E615CC9C-2F6E-4E01-9CBC-7FD36FCFA882}"/>
              </a:ext>
            </a:extLst>
          </p:cNvPr>
          <p:cNvSpPr txBox="1"/>
          <p:nvPr/>
        </p:nvSpPr>
        <p:spPr>
          <a:xfrm>
            <a:off x="7025618" y="5395608"/>
            <a:ext cx="2381459" cy="307777"/>
          </a:xfrm>
          <a:prstGeom prst="rect">
            <a:avLst/>
          </a:prstGeom>
          <a:solidFill>
            <a:srgbClr val="CCCC00"/>
          </a:solidFill>
        </p:spPr>
        <p:txBody>
          <a:bodyPr wrap="square" rtlCol="0">
            <a:spAutoFit/>
          </a:bodyPr>
          <a:lstStyle/>
          <a:p>
            <a:pPr algn="ctr"/>
            <a:r>
              <a:rPr lang="en-GB" sz="1400">
                <a:solidFill>
                  <a:schemeClr val="bg1"/>
                </a:solidFill>
                <a:latin typeface="Arial" pitchFamily="34" charset="0"/>
                <a:cs typeface="Arial" pitchFamily="34" charset="0"/>
              </a:rPr>
              <a:t>More than 30 clients</a:t>
            </a:r>
          </a:p>
        </p:txBody>
      </p:sp>
      <p:sp>
        <p:nvSpPr>
          <p:cNvPr id="67" name="Textfeld 66">
            <a:extLst>
              <a:ext uri="{FF2B5EF4-FFF2-40B4-BE49-F238E27FC236}">
                <a16:creationId xmlns:a16="http://schemas.microsoft.com/office/drawing/2014/main" id="{4A436745-D037-48F3-A25F-13386EC57567}"/>
              </a:ext>
            </a:extLst>
          </p:cNvPr>
          <p:cNvSpPr txBox="1"/>
          <p:nvPr/>
        </p:nvSpPr>
        <p:spPr>
          <a:xfrm>
            <a:off x="1514726" y="3980043"/>
            <a:ext cx="7601696" cy="523220"/>
          </a:xfrm>
          <a:prstGeom prst="rect">
            <a:avLst/>
          </a:prstGeom>
          <a:noFill/>
        </p:spPr>
        <p:txBody>
          <a:bodyPr wrap="none" rtlCol="0">
            <a:spAutoFit/>
          </a:bodyPr>
          <a:lstStyle/>
          <a:p>
            <a:pPr algn="ctr"/>
            <a:r>
              <a:rPr lang="en-GB" sz="1400">
                <a:latin typeface="Arial" pitchFamily="34" charset="0"/>
                <a:cs typeface="Arial" pitchFamily="34" charset="0"/>
              </a:rPr>
              <a:t>We are in the market since 1997 and are focussing on B2B industries, having a large number </a:t>
            </a:r>
          </a:p>
          <a:p>
            <a:pPr algn="ctr"/>
            <a:r>
              <a:rPr lang="en-GB" sz="1400">
                <a:latin typeface="Arial" pitchFamily="34" charset="0"/>
                <a:cs typeface="Arial" pitchFamily="34" charset="0"/>
              </a:rPr>
              <a:t>of high-ranked industrial clients, spread across more than 30 countries: </a:t>
            </a:r>
          </a:p>
        </p:txBody>
      </p:sp>
      <p:cxnSp>
        <p:nvCxnSpPr>
          <p:cNvPr id="68" name="Gerader Verbinder 67"/>
          <p:cNvCxnSpPr/>
          <p:nvPr/>
        </p:nvCxnSpPr>
        <p:spPr bwMode="auto">
          <a:xfrm flipH="1">
            <a:off x="2311258" y="4601511"/>
            <a:ext cx="2515" cy="180664"/>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69" name="Gerader Verbinder 68"/>
          <p:cNvCxnSpPr/>
          <p:nvPr/>
        </p:nvCxnSpPr>
        <p:spPr bwMode="auto">
          <a:xfrm flipV="1">
            <a:off x="2314724" y="4606274"/>
            <a:ext cx="5852162" cy="1908"/>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0" name="Gerader Verbinder 69"/>
          <p:cNvCxnSpPr/>
          <p:nvPr/>
        </p:nvCxnSpPr>
        <p:spPr bwMode="auto">
          <a:xfrm>
            <a:off x="5315574" y="4469922"/>
            <a:ext cx="981" cy="313926"/>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1" name="Gerader Verbinder 70"/>
          <p:cNvCxnSpPr/>
          <p:nvPr/>
        </p:nvCxnSpPr>
        <p:spPr bwMode="auto">
          <a:xfrm flipH="1">
            <a:off x="8164371" y="4606273"/>
            <a:ext cx="2515" cy="180664"/>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2" name="Gerader Verbinder 71"/>
          <p:cNvCxnSpPr/>
          <p:nvPr/>
        </p:nvCxnSpPr>
        <p:spPr bwMode="auto">
          <a:xfrm flipH="1">
            <a:off x="2306495" y="3658530"/>
            <a:ext cx="2515" cy="180664"/>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3" name="Gerader Verbinder 72"/>
          <p:cNvCxnSpPr/>
          <p:nvPr/>
        </p:nvCxnSpPr>
        <p:spPr bwMode="auto">
          <a:xfrm flipV="1">
            <a:off x="2309961" y="3834753"/>
            <a:ext cx="5852162" cy="1908"/>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4" name="Gerader Verbinder 73"/>
          <p:cNvCxnSpPr/>
          <p:nvPr/>
        </p:nvCxnSpPr>
        <p:spPr bwMode="auto">
          <a:xfrm>
            <a:off x="5310811" y="3698401"/>
            <a:ext cx="981" cy="313926"/>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cxnSp>
        <p:nvCxnSpPr>
          <p:cNvPr id="75" name="Gerader Verbinder 74"/>
          <p:cNvCxnSpPr/>
          <p:nvPr/>
        </p:nvCxnSpPr>
        <p:spPr bwMode="auto">
          <a:xfrm flipH="1">
            <a:off x="8159608" y="3653779"/>
            <a:ext cx="2515" cy="180664"/>
          </a:xfrm>
          <a:prstGeom prst="line">
            <a:avLst/>
          </a:prstGeom>
          <a:noFill/>
          <a:ln w="19050" cap="flat" cmpd="sng" algn="ctr">
            <a:solidFill>
              <a:schemeClr val="accent6">
                <a:lumMod val="60000"/>
                <a:lumOff val="40000"/>
              </a:schemeClr>
            </a:solidFill>
            <a:prstDash val="solid"/>
            <a:round/>
            <a:headEnd type="none" w="med" len="med"/>
            <a:tailEnd type="none" w="med" len="med"/>
          </a:ln>
          <a:effectLst/>
        </p:spPr>
      </p:cxnSp>
    </p:spTree>
    <p:extLst>
      <p:ext uri="{BB962C8B-B14F-4D97-AF65-F5344CB8AC3E}">
        <p14:creationId xmlns:p14="http://schemas.microsoft.com/office/powerpoint/2010/main" val="1953350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7"/>
          <p:cNvSpPr txBox="1">
            <a:spLocks noChangeArrowheads="1"/>
          </p:cNvSpPr>
          <p:nvPr/>
        </p:nvSpPr>
        <p:spPr bwMode="auto">
          <a:xfrm>
            <a:off x="673100" y="1227243"/>
            <a:ext cx="9363075" cy="4442242"/>
          </a:xfrm>
          <a:prstGeom prst="rect">
            <a:avLst/>
          </a:prstGeom>
          <a:noFill/>
          <a:ln w="9525">
            <a:noFill/>
            <a:miter lim="800000"/>
            <a:headEnd/>
            <a:tailEnd/>
          </a:ln>
        </p:spPr>
        <p:txBody>
          <a:bodyPr>
            <a:spAutoFit/>
          </a:bodyPr>
          <a:lstStyle/>
          <a:p>
            <a:pPr algn="l" eaLnBrk="0" hangingPunct="0">
              <a:tabLst>
                <a:tab pos="268288" algn="l"/>
              </a:tabLst>
            </a:pPr>
            <a:r>
              <a:rPr lang="en-GB" sz="1400" u="sng" dirty="0">
                <a:latin typeface="Arial" pitchFamily="34" charset="0"/>
                <a:cs typeface="Arial" pitchFamily="34" charset="0"/>
              </a:rPr>
              <a:t>Objective</a:t>
            </a:r>
          </a:p>
          <a:p>
            <a:pPr algn="l" eaLnBrk="0" hangingPunct="0">
              <a:lnSpc>
                <a:spcPts val="1000"/>
              </a:lnSpc>
              <a:tabLst>
                <a:tab pos="268288" algn="l"/>
              </a:tabLst>
            </a:pPr>
            <a:endParaRPr lang="en-GB" sz="1400" dirty="0">
              <a:latin typeface="Arial" pitchFamily="34" charset="0"/>
              <a:cs typeface="Arial" pitchFamily="34" charset="0"/>
            </a:endParaRPr>
          </a:p>
          <a:p>
            <a:pPr algn="l" eaLnBrk="0" hangingPunct="0">
              <a:tabLst>
                <a:tab pos="268288" algn="l"/>
              </a:tabLst>
            </a:pPr>
            <a:r>
              <a:rPr lang="en-GB" sz="1400" dirty="0">
                <a:latin typeface="Arial" pitchFamily="34" charset="0"/>
                <a:cs typeface="Arial" pitchFamily="34" charset="0"/>
              </a:rPr>
              <a:t>The objective of the report is to provide accurate information about all aspects of the production and utilisation</a:t>
            </a:r>
          </a:p>
          <a:p>
            <a:pPr algn="l" eaLnBrk="0" hangingPunct="0">
              <a:tabLst>
                <a:tab pos="268288" algn="l"/>
              </a:tabLst>
            </a:pPr>
            <a:r>
              <a:rPr lang="en-GB" sz="1400" dirty="0">
                <a:latin typeface="Arial" pitchFamily="34" charset="0"/>
                <a:cs typeface="Arial" pitchFamily="34" charset="0"/>
              </a:rPr>
              <a:t>of granulated blast furnace slag (GBFS), worldwide. This in-depth market report is to understand the market dynamics and trends in the industry (steel, cement, concrete) and how this will effect the availability and the</a:t>
            </a:r>
          </a:p>
          <a:p>
            <a:pPr algn="l" eaLnBrk="0" hangingPunct="0">
              <a:tabLst>
                <a:tab pos="268288" algn="l"/>
              </a:tabLst>
            </a:pPr>
            <a:r>
              <a:rPr lang="en-GB" sz="1400" dirty="0">
                <a:latin typeface="Arial" pitchFamily="34" charset="0"/>
                <a:cs typeface="Arial" pitchFamily="34" charset="0"/>
              </a:rPr>
              <a:t>demand for GBFS country by country.  </a:t>
            </a:r>
          </a:p>
          <a:p>
            <a:pPr algn="l" eaLnBrk="0" hangingPunct="0">
              <a:tabLst>
                <a:tab pos="268288" algn="l"/>
              </a:tabLst>
            </a:pPr>
            <a:endParaRPr lang="en-GB" sz="1400" dirty="0">
              <a:latin typeface="Arial" pitchFamily="34" charset="0"/>
              <a:cs typeface="Arial" pitchFamily="34" charset="0"/>
            </a:endParaRPr>
          </a:p>
          <a:p>
            <a:pPr algn="l" eaLnBrk="0" hangingPunct="0">
              <a:tabLst>
                <a:tab pos="268288" algn="l"/>
              </a:tabLst>
            </a:pPr>
            <a:r>
              <a:rPr lang="en-GB" sz="1400" u="sng" dirty="0">
                <a:latin typeface="Arial" pitchFamily="34" charset="0"/>
                <a:cs typeface="Arial" pitchFamily="34" charset="0"/>
              </a:rPr>
              <a:t>Scope of supply</a:t>
            </a:r>
          </a:p>
          <a:p>
            <a:pPr algn="l" eaLnBrk="0" hangingPunct="0">
              <a:tabLst>
                <a:tab pos="268288" algn="l"/>
              </a:tabLst>
            </a:pPr>
            <a:r>
              <a:rPr lang="en-GB" sz="1400" dirty="0">
                <a:latin typeface="Arial" pitchFamily="34" charset="0"/>
                <a:cs typeface="Arial" pitchFamily="34" charset="0"/>
              </a:rPr>
              <a:t>The market report provides detailed market information on the production of BF slag, GBFS, slag rates, </a:t>
            </a:r>
          </a:p>
          <a:p>
            <a:pPr eaLnBrk="0" hangingPunct="0">
              <a:tabLst>
                <a:tab pos="268288" algn="l"/>
              </a:tabLst>
            </a:pPr>
            <a:r>
              <a:rPr lang="en-GB" sz="1400" dirty="0">
                <a:latin typeface="Arial" pitchFamily="34" charset="0"/>
                <a:cs typeface="Arial" pitchFamily="34" charset="0"/>
              </a:rPr>
              <a:t>GBFS consumption, imports </a:t>
            </a:r>
            <a:r>
              <a:rPr lang="en-GB" sz="1400">
                <a:latin typeface="Arial" pitchFamily="34" charset="0"/>
                <a:cs typeface="Arial" pitchFamily="34" charset="0"/>
              </a:rPr>
              <a:t>and exports for 108 countries. </a:t>
            </a:r>
            <a:r>
              <a:rPr lang="en-GB" sz="1400" dirty="0">
                <a:latin typeface="Arial" pitchFamily="34" charset="0"/>
                <a:cs typeface="Arial" pitchFamily="34" charset="0"/>
              </a:rPr>
              <a:t>The time period is </a:t>
            </a:r>
            <a:r>
              <a:rPr lang="en-GB" sz="1400">
                <a:latin typeface="Arial" pitchFamily="34" charset="0"/>
                <a:cs typeface="Arial" pitchFamily="34" charset="0"/>
              </a:rPr>
              <a:t>from </a:t>
            </a:r>
            <a:r>
              <a:rPr lang="en-GB" sz="1400" smtClean="0">
                <a:latin typeface="Arial" pitchFamily="34" charset="0"/>
                <a:cs typeface="Arial" pitchFamily="34" charset="0"/>
              </a:rPr>
              <a:t>2019 </a:t>
            </a:r>
            <a:r>
              <a:rPr lang="en-GB" sz="1400">
                <a:latin typeface="Arial" pitchFamily="34" charset="0"/>
                <a:cs typeface="Arial" pitchFamily="34" charset="0"/>
              </a:rPr>
              <a:t>to </a:t>
            </a:r>
            <a:r>
              <a:rPr lang="en-GB" sz="1400" smtClean="0">
                <a:latin typeface="Arial" pitchFamily="34" charset="0"/>
                <a:cs typeface="Arial" pitchFamily="34" charset="0"/>
              </a:rPr>
              <a:t>2023 </a:t>
            </a:r>
            <a:r>
              <a:rPr lang="en-GB" sz="1400" dirty="0">
                <a:latin typeface="Arial" pitchFamily="34" charset="0"/>
                <a:cs typeface="Arial" pitchFamily="34" charset="0"/>
              </a:rPr>
              <a:t>with </a:t>
            </a:r>
            <a:r>
              <a:rPr lang="en-GB" sz="1400">
                <a:latin typeface="Arial" pitchFamily="34" charset="0"/>
                <a:cs typeface="Arial" pitchFamily="34" charset="0"/>
              </a:rPr>
              <a:t>an </a:t>
            </a:r>
            <a:endParaRPr lang="en-GB" sz="1400" smtClean="0">
              <a:latin typeface="Arial" pitchFamily="34" charset="0"/>
              <a:cs typeface="Arial" pitchFamily="34" charset="0"/>
            </a:endParaRPr>
          </a:p>
          <a:p>
            <a:pPr eaLnBrk="0" hangingPunct="0">
              <a:tabLst>
                <a:tab pos="268288" algn="l"/>
              </a:tabLst>
            </a:pPr>
            <a:r>
              <a:rPr lang="en-GB" sz="1400" smtClean="0">
                <a:latin typeface="Arial" pitchFamily="34" charset="0"/>
                <a:cs typeface="Arial" pitchFamily="34" charset="0"/>
              </a:rPr>
              <a:t>outlook for 2030 </a:t>
            </a:r>
            <a:r>
              <a:rPr lang="en-GB" sz="1400">
                <a:latin typeface="Arial" pitchFamily="34" charset="0"/>
                <a:cs typeface="Arial" pitchFamily="34" charset="0"/>
              </a:rPr>
              <a:t>and </a:t>
            </a:r>
            <a:r>
              <a:rPr lang="en-GB" sz="1400" smtClean="0">
                <a:latin typeface="Arial" pitchFamily="34" charset="0"/>
                <a:cs typeface="Arial" pitchFamily="34" charset="0"/>
              </a:rPr>
              <a:t>2035. </a:t>
            </a:r>
            <a:r>
              <a:rPr lang="en-GB" sz="1400" dirty="0">
                <a:latin typeface="Arial" pitchFamily="34" charset="0"/>
                <a:cs typeface="Arial" pitchFamily="34" charset="0"/>
              </a:rPr>
              <a:t>Beside this information the report provides plentiful of information such as the steel </a:t>
            </a:r>
          </a:p>
          <a:p>
            <a:pPr algn="l" eaLnBrk="0" hangingPunct="0">
              <a:tabLst>
                <a:tab pos="268288" algn="l"/>
              </a:tabLst>
            </a:pPr>
            <a:r>
              <a:rPr lang="en-GB" sz="1400" dirty="0">
                <a:latin typeface="Arial" pitchFamily="34" charset="0"/>
                <a:cs typeface="Arial" pitchFamily="34" charset="0"/>
              </a:rPr>
              <a:t>and cement </a:t>
            </a:r>
            <a:r>
              <a:rPr lang="en-GB" sz="1400">
                <a:latin typeface="Arial" pitchFamily="34" charset="0"/>
                <a:cs typeface="Arial" pitchFamily="34" charset="0"/>
              </a:rPr>
              <a:t>industry </a:t>
            </a:r>
            <a:r>
              <a:rPr lang="en-GB" sz="1400" smtClean="0">
                <a:latin typeface="Arial" pitchFamily="34" charset="0"/>
                <a:cs typeface="Arial" pitchFamily="34" charset="0"/>
              </a:rPr>
              <a:t>development and major </a:t>
            </a:r>
            <a:r>
              <a:rPr lang="en-GB" sz="1400" dirty="0">
                <a:latin typeface="Arial" pitchFamily="34" charset="0"/>
                <a:cs typeface="Arial" pitchFamily="34" charset="0"/>
              </a:rPr>
              <a:t>market trends in </a:t>
            </a:r>
            <a:r>
              <a:rPr lang="en-GB" sz="1400">
                <a:latin typeface="Arial" pitchFamily="34" charset="0"/>
                <a:cs typeface="Arial" pitchFamily="34" charset="0"/>
              </a:rPr>
              <a:t>those </a:t>
            </a:r>
            <a:r>
              <a:rPr lang="en-GB" sz="1400" smtClean="0">
                <a:latin typeface="Arial" pitchFamily="34" charset="0"/>
                <a:cs typeface="Arial" pitchFamily="34" charset="0"/>
              </a:rPr>
              <a:t>industries. This information is important </a:t>
            </a:r>
          </a:p>
          <a:p>
            <a:pPr algn="l" eaLnBrk="0" hangingPunct="0">
              <a:tabLst>
                <a:tab pos="268288" algn="l"/>
              </a:tabLst>
            </a:pPr>
            <a:r>
              <a:rPr lang="en-GB" sz="1400">
                <a:latin typeface="Arial" pitchFamily="34" charset="0"/>
                <a:cs typeface="Arial" pitchFamily="34" charset="0"/>
              </a:rPr>
              <a:t>t</a:t>
            </a:r>
            <a:r>
              <a:rPr lang="en-GB" sz="1400" smtClean="0">
                <a:latin typeface="Arial" pitchFamily="34" charset="0"/>
                <a:cs typeface="Arial" pitchFamily="34" charset="0"/>
              </a:rPr>
              <a:t>o understand the future developments and to see that the ‘European View’ is only a part of the solution. </a:t>
            </a:r>
          </a:p>
          <a:p>
            <a:pPr algn="l" eaLnBrk="0" hangingPunct="0">
              <a:tabLst>
                <a:tab pos="268288" algn="l"/>
              </a:tabLst>
            </a:pPr>
            <a:endParaRPr lang="en-GB" sz="1400" u="sng">
              <a:latin typeface="Arial" pitchFamily="34" charset="0"/>
              <a:cs typeface="Arial" pitchFamily="34" charset="0"/>
            </a:endParaRPr>
          </a:p>
          <a:p>
            <a:pPr algn="l" eaLnBrk="0" hangingPunct="0">
              <a:tabLst>
                <a:tab pos="268288" algn="l"/>
              </a:tabLst>
            </a:pPr>
            <a:endParaRPr lang="en-GB" sz="1400" u="sng" dirty="0">
              <a:latin typeface="Arial" pitchFamily="34" charset="0"/>
              <a:cs typeface="Arial" pitchFamily="34" charset="0"/>
            </a:endParaRPr>
          </a:p>
          <a:p>
            <a:pPr algn="l" eaLnBrk="0" hangingPunct="0">
              <a:tabLst>
                <a:tab pos="268288" algn="l"/>
              </a:tabLst>
            </a:pPr>
            <a:r>
              <a:rPr lang="en-GB" sz="1400" u="sng" dirty="0">
                <a:latin typeface="Arial" pitchFamily="34" charset="0"/>
                <a:cs typeface="Arial" pitchFamily="34" charset="0"/>
              </a:rPr>
              <a:t>Methodology</a:t>
            </a:r>
          </a:p>
          <a:p>
            <a:pPr algn="l" eaLnBrk="0" hangingPunct="0">
              <a:lnSpc>
                <a:spcPts val="1000"/>
              </a:lnSpc>
              <a:tabLst>
                <a:tab pos="268288" algn="l"/>
              </a:tabLst>
            </a:pPr>
            <a:endParaRPr lang="en-GB" sz="1400" dirty="0">
              <a:latin typeface="Arial" pitchFamily="34" charset="0"/>
              <a:cs typeface="Arial" pitchFamily="34" charset="0"/>
            </a:endParaRPr>
          </a:p>
          <a:p>
            <a:pPr algn="l" eaLnBrk="0" hangingPunct="0">
              <a:tabLst>
                <a:tab pos="268288" algn="l"/>
              </a:tabLst>
            </a:pPr>
            <a:r>
              <a:rPr lang="en-GB" sz="1400" dirty="0">
                <a:latin typeface="Arial" pitchFamily="34" charset="0"/>
                <a:cs typeface="Arial" pitchFamily="34" charset="0"/>
              </a:rPr>
              <a:t>We provide up-to-date and independent market research, which is second to none. All data has been sourced through both primary and secondary research. Our close contacts to industry experts such as slag producers, </a:t>
            </a:r>
          </a:p>
          <a:p>
            <a:pPr algn="l" eaLnBrk="0" hangingPunct="0">
              <a:tabLst>
                <a:tab pos="268288" algn="l"/>
              </a:tabLst>
            </a:pPr>
            <a:r>
              <a:rPr lang="en-GB" sz="1400" dirty="0">
                <a:latin typeface="Arial" pitchFamily="34" charset="0"/>
                <a:cs typeface="Arial" pitchFamily="34" charset="0"/>
              </a:rPr>
              <a:t>GBFS trading companies, GFBS consumers in the cement and concrete industries, slag associations, as well </a:t>
            </a:r>
          </a:p>
          <a:p>
            <a:pPr algn="l" eaLnBrk="0" hangingPunct="0">
              <a:tabLst>
                <a:tab pos="268288" algn="l"/>
              </a:tabLst>
            </a:pPr>
            <a:r>
              <a:rPr lang="en-GB" sz="1400" dirty="0">
                <a:latin typeface="Arial" pitchFamily="34" charset="0"/>
                <a:cs typeface="Arial" pitchFamily="34" charset="0"/>
              </a:rPr>
              <a:t>as equipment suppliers, investors and analysts is our base for receiving the most reliable and trusted data.  </a:t>
            </a:r>
          </a:p>
        </p:txBody>
      </p:sp>
      <p:sp>
        <p:nvSpPr>
          <p:cNvPr id="4" name="Textfeld 3">
            <a:extLst>
              <a:ext uri="{FF2B5EF4-FFF2-40B4-BE49-F238E27FC236}">
                <a16:creationId xmlns:a16="http://schemas.microsoft.com/office/drawing/2014/main" id="{88EA87A4-DE44-4570-9E8F-80EA1B258162}"/>
              </a:ext>
            </a:extLst>
          </p:cNvPr>
          <p:cNvSpPr txBox="1"/>
          <p:nvPr/>
        </p:nvSpPr>
        <p:spPr>
          <a:xfrm>
            <a:off x="7436816" y="6320415"/>
            <a:ext cx="2214068" cy="276999"/>
          </a:xfrm>
          <a:prstGeom prst="rect">
            <a:avLst/>
          </a:prstGeom>
          <a:noFill/>
        </p:spPr>
        <p:txBody>
          <a:bodyPr wrap="none" rtlCol="0">
            <a:spAutoFit/>
          </a:bodyPr>
          <a:lstStyle/>
          <a:p>
            <a:r>
              <a:rPr lang="de-DE" sz="1200" dirty="0">
                <a:latin typeface="Arial" pitchFamily="34" charset="0"/>
                <a:cs typeface="Arial" pitchFamily="34" charset="0"/>
              </a:rPr>
              <a:t>Source: </a:t>
            </a:r>
            <a:r>
              <a:rPr lang="de-DE" sz="1200" dirty="0" err="1">
                <a:latin typeface="Arial" pitchFamily="34" charset="0"/>
                <a:cs typeface="Arial" pitchFamily="34" charset="0"/>
              </a:rPr>
              <a:t>OneStone</a:t>
            </a:r>
            <a:r>
              <a:rPr lang="de-DE" sz="1200" dirty="0">
                <a:latin typeface="Arial" pitchFamily="34" charset="0"/>
                <a:cs typeface="Arial" pitchFamily="34" charset="0"/>
              </a:rPr>
              <a:t> Consulting</a:t>
            </a:r>
            <a:endParaRPr lang="en-GB" sz="1200" dirty="0">
              <a:latin typeface="Arial" pitchFamily="34" charset="0"/>
              <a:cs typeface="Arial" pitchFamily="34" charset="0"/>
            </a:endParaRPr>
          </a:p>
        </p:txBody>
      </p:sp>
      <p:sp>
        <p:nvSpPr>
          <p:cNvPr id="5" name="Textfeld 4">
            <a:extLst>
              <a:ext uri="{FF2B5EF4-FFF2-40B4-BE49-F238E27FC236}">
                <a16:creationId xmlns:a16="http://schemas.microsoft.com/office/drawing/2014/main" id="{B3D9A49D-2B86-437E-94C4-5C07A2ACE908}"/>
              </a:ext>
            </a:extLst>
          </p:cNvPr>
          <p:cNvSpPr txBox="1"/>
          <p:nvPr/>
        </p:nvSpPr>
        <p:spPr>
          <a:xfrm>
            <a:off x="442133" y="281361"/>
            <a:ext cx="4084773" cy="400110"/>
          </a:xfrm>
          <a:prstGeom prst="rect">
            <a:avLst/>
          </a:prstGeom>
          <a:noFill/>
        </p:spPr>
        <p:txBody>
          <a:bodyPr wrap="none" rtlCol="0">
            <a:spAutoFit/>
          </a:bodyPr>
          <a:lstStyle/>
          <a:p>
            <a:r>
              <a:rPr lang="en-GB" sz="2000" b="1" dirty="0">
                <a:latin typeface="Arial" pitchFamily="34" charset="0"/>
                <a:cs typeface="Arial" pitchFamily="34" charset="0"/>
              </a:rPr>
              <a:t>1 Introduction / Methodology (2)</a:t>
            </a:r>
          </a:p>
        </p:txBody>
      </p:sp>
    </p:spTree>
    <p:extLst>
      <p:ext uri="{BB962C8B-B14F-4D97-AF65-F5344CB8AC3E}">
        <p14:creationId xmlns:p14="http://schemas.microsoft.com/office/powerpoint/2010/main" val="1663715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431800" y="290513"/>
            <a:ext cx="6186488" cy="40005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2 Executive Summary (1)</a:t>
            </a:r>
          </a:p>
        </p:txBody>
      </p:sp>
      <p:sp>
        <p:nvSpPr>
          <p:cNvPr id="11" name="Textfeld 10">
            <a:extLst>
              <a:ext uri="{FF2B5EF4-FFF2-40B4-BE49-F238E27FC236}">
                <a16:creationId xmlns:a16="http://schemas.microsoft.com/office/drawing/2014/main" id="{18DCFC38-A072-49D9-ACE8-1A674055E3AE}"/>
              </a:ext>
            </a:extLst>
          </p:cNvPr>
          <p:cNvSpPr txBox="1"/>
          <p:nvPr/>
        </p:nvSpPr>
        <p:spPr>
          <a:xfrm>
            <a:off x="660546" y="1025514"/>
            <a:ext cx="1460656" cy="338554"/>
          </a:xfrm>
          <a:prstGeom prst="rect">
            <a:avLst/>
          </a:prstGeom>
          <a:noFill/>
        </p:spPr>
        <p:txBody>
          <a:bodyPr wrap="none" rtlCol="0">
            <a:spAutoFit/>
          </a:bodyPr>
          <a:lstStyle/>
          <a:p>
            <a:r>
              <a:rPr lang="en-GB" sz="1600" u="sng" dirty="0">
                <a:latin typeface="Arial" pitchFamily="34" charset="0"/>
                <a:cs typeface="Arial" pitchFamily="34" charset="0"/>
              </a:rPr>
              <a:t>Major findings</a:t>
            </a:r>
          </a:p>
        </p:txBody>
      </p:sp>
      <p:sp>
        <p:nvSpPr>
          <p:cNvPr id="14" name="Text Box 4"/>
          <p:cNvSpPr txBox="1">
            <a:spLocks noChangeArrowheads="1"/>
          </p:cNvSpPr>
          <p:nvPr/>
        </p:nvSpPr>
        <p:spPr bwMode="auto">
          <a:xfrm>
            <a:off x="7523489" y="6347772"/>
            <a:ext cx="2146742" cy="276999"/>
          </a:xfrm>
          <a:prstGeom prst="rect">
            <a:avLst/>
          </a:prstGeom>
          <a:noFill/>
          <a:ln w="9525">
            <a:noFill/>
            <a:miter lim="800000"/>
            <a:headEnd/>
            <a:tailEnd/>
          </a:ln>
        </p:spPr>
        <p:txBody>
          <a:bodyPr wrap="none">
            <a:spAutoFit/>
          </a:bodyPr>
          <a:lstStyle/>
          <a:p>
            <a:pPr algn="l" eaLnBrk="0" hangingPunct="0"/>
            <a:r>
              <a:rPr lang="en-GB" sz="1200" dirty="0">
                <a:latin typeface="Arial" pitchFamily="34" charset="0"/>
                <a:cs typeface="Arial" pitchFamily="34" charset="0"/>
              </a:rPr>
              <a:t>Source: OneStone Research</a:t>
            </a:r>
          </a:p>
        </p:txBody>
      </p:sp>
      <p:sp>
        <p:nvSpPr>
          <p:cNvPr id="15" name="Textfeld 14">
            <a:extLst>
              <a:ext uri="{FF2B5EF4-FFF2-40B4-BE49-F238E27FC236}">
                <a16:creationId xmlns:a16="http://schemas.microsoft.com/office/drawing/2014/main" id="{88220DFD-59D3-4C6B-B4E3-039CBB2C267F}"/>
              </a:ext>
            </a:extLst>
          </p:cNvPr>
          <p:cNvSpPr txBox="1"/>
          <p:nvPr/>
        </p:nvSpPr>
        <p:spPr>
          <a:xfrm>
            <a:off x="7934486" y="6082213"/>
            <a:ext cx="1686680" cy="246221"/>
          </a:xfrm>
          <a:prstGeom prst="rect">
            <a:avLst/>
          </a:prstGeom>
          <a:noFill/>
        </p:spPr>
        <p:txBody>
          <a:bodyPr wrap="none" rtlCol="0">
            <a:spAutoFit/>
          </a:bodyPr>
          <a:lstStyle/>
          <a:p>
            <a:r>
              <a:rPr lang="en-GB" sz="1000" dirty="0" err="1">
                <a:latin typeface="Arial" pitchFamily="34" charset="0"/>
                <a:cs typeface="Arial" pitchFamily="34" charset="0"/>
              </a:rPr>
              <a:t>Mta</a:t>
            </a:r>
            <a:r>
              <a:rPr lang="en-GB" sz="1000" dirty="0">
                <a:latin typeface="Arial" pitchFamily="34" charset="0"/>
                <a:cs typeface="Arial" pitchFamily="34" charset="0"/>
              </a:rPr>
              <a:t> = million tons per year</a:t>
            </a:r>
          </a:p>
        </p:txBody>
      </p:sp>
      <p:sp>
        <p:nvSpPr>
          <p:cNvPr id="7" name="Text Box 3"/>
          <p:cNvSpPr txBox="1">
            <a:spLocks noChangeArrowheads="1"/>
          </p:cNvSpPr>
          <p:nvPr/>
        </p:nvSpPr>
        <p:spPr bwMode="auto">
          <a:xfrm>
            <a:off x="707989" y="1408247"/>
            <a:ext cx="8874802" cy="4893647"/>
          </a:xfrm>
          <a:prstGeom prst="rect">
            <a:avLst/>
          </a:prstGeom>
          <a:noFill/>
          <a:ln w="9525">
            <a:noFill/>
            <a:miter lim="800000"/>
            <a:headEnd/>
            <a:tailEnd/>
          </a:ln>
        </p:spPr>
        <p:txBody>
          <a:bodyPr wrap="none">
            <a:spAutoFit/>
          </a:bodyPr>
          <a:lstStyle/>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The </a:t>
            </a:r>
            <a:r>
              <a:rPr lang="en-US" sz="1400">
                <a:latin typeface="Arial" pitchFamily="34" charset="0"/>
                <a:cs typeface="Arial" pitchFamily="34" charset="0"/>
              </a:rPr>
              <a:t>iron &amp; steel industry is in a transition to low-carbon steelmaking. However, </a:t>
            </a:r>
            <a:r>
              <a:rPr lang="en-US" sz="1400" smtClean="0">
                <a:latin typeface="Arial" pitchFamily="34" charset="0"/>
                <a:cs typeface="Arial" pitchFamily="34" charset="0"/>
              </a:rPr>
              <a:t>in </a:t>
            </a:r>
            <a:r>
              <a:rPr lang="en-US" sz="1400">
                <a:latin typeface="Arial" pitchFamily="34" charset="0"/>
                <a:cs typeface="Arial" pitchFamily="34" charset="0"/>
              </a:rPr>
              <a:t>the next 10 years,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ironmaking </a:t>
            </a:r>
            <a:r>
              <a:rPr lang="en-US" sz="1400">
                <a:latin typeface="Arial" pitchFamily="34" charset="0"/>
                <a:cs typeface="Arial" pitchFamily="34" charset="0"/>
              </a:rPr>
              <a:t>by blast furnaces continues to be the dominating source</a:t>
            </a:r>
            <a:r>
              <a:rPr lang="en-US" sz="1400" smtClean="0">
                <a:latin typeface="Arial" pitchFamily="34" charset="0"/>
                <a:cs typeface="Arial" pitchFamily="34" charset="0"/>
              </a:rPr>
              <a:t>.</a:t>
            </a:r>
          </a:p>
          <a:p>
            <a:pPr>
              <a:lnSpc>
                <a:spcPts val="1200"/>
              </a:lnSpc>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In </a:t>
            </a:r>
            <a:r>
              <a:rPr lang="en-US" sz="1400">
                <a:latin typeface="Arial" pitchFamily="34" charset="0"/>
                <a:cs typeface="Arial" pitchFamily="34" charset="0"/>
              </a:rPr>
              <a:t>the Western hemisphere, there is a strong transition from blast furnaces to DRI/EAF processes, but this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accounts </a:t>
            </a:r>
            <a:r>
              <a:rPr lang="en-US" sz="1400">
                <a:latin typeface="Arial" pitchFamily="34" charset="0"/>
                <a:cs typeface="Arial" pitchFamily="34" charset="0"/>
              </a:rPr>
              <a:t>only for 25% of the global iron ore demand. In the Eastern hemisphere, which accounts for 75%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of </a:t>
            </a:r>
            <a:r>
              <a:rPr lang="en-US" sz="1400">
                <a:latin typeface="Arial" pitchFamily="34" charset="0"/>
                <a:cs typeface="Arial" pitchFamily="34" charset="0"/>
              </a:rPr>
              <a:t>the iron ore demand, there are longer dates on net-zero targets. </a:t>
            </a:r>
          </a:p>
          <a:p>
            <a:pPr marL="265113" indent="-265113">
              <a:lnSpc>
                <a:spcPts val="1200"/>
              </a:lnSpc>
              <a:buFont typeface="Wingdings" panose="05000000000000000000" pitchFamily="2" charset="2"/>
              <a:buChar char="Ø"/>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Especially </a:t>
            </a:r>
            <a:r>
              <a:rPr lang="en-US" sz="1400">
                <a:latin typeface="Arial" pitchFamily="34" charset="0"/>
                <a:cs typeface="Arial" pitchFamily="34" charset="0"/>
              </a:rPr>
              <a:t>in Asia, new blast furnace capacity is projected and technologies such as carbon recycling and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CCUS </a:t>
            </a:r>
            <a:r>
              <a:rPr lang="en-US" sz="1400">
                <a:latin typeface="Arial" pitchFamily="34" charset="0"/>
                <a:cs typeface="Arial" pitchFamily="34" charset="0"/>
              </a:rPr>
              <a:t>are introduced to reduce CO2 emissions from blast furnaces</a:t>
            </a:r>
            <a:r>
              <a:rPr lang="en-US" sz="1400" smtClean="0">
                <a:latin typeface="Arial" pitchFamily="34" charset="0"/>
                <a:cs typeface="Arial" pitchFamily="34" charset="0"/>
              </a:rPr>
              <a:t>.</a:t>
            </a:r>
          </a:p>
          <a:p>
            <a:pPr>
              <a:lnSpc>
                <a:spcPts val="1200"/>
              </a:lnSpc>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Taking </a:t>
            </a:r>
            <a:r>
              <a:rPr lang="en-US" sz="1400">
                <a:latin typeface="Arial" pitchFamily="34" charset="0"/>
                <a:cs typeface="Arial" pitchFamily="34" charset="0"/>
              </a:rPr>
              <a:t>these and other important industry trends into account the global pig iron production will increase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from </a:t>
            </a:r>
            <a:r>
              <a:rPr lang="en-US" sz="1400">
                <a:latin typeface="Arial" pitchFamily="34" charset="0"/>
                <a:cs typeface="Arial" pitchFamily="34" charset="0"/>
              </a:rPr>
              <a:t>1309 Mta in 2023 to 1349 Mta in 2030 and 1369 Mta by 2035</a:t>
            </a:r>
            <a:r>
              <a:rPr lang="en-US" sz="1400" smtClean="0">
                <a:latin typeface="Arial" pitchFamily="34" charset="0"/>
                <a:cs typeface="Arial" pitchFamily="34" charset="0"/>
              </a:rPr>
              <a:t>.</a:t>
            </a:r>
          </a:p>
          <a:p>
            <a:pPr>
              <a:lnSpc>
                <a:spcPts val="1200"/>
              </a:lnSpc>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Due </a:t>
            </a:r>
            <a:r>
              <a:rPr lang="en-US" sz="1400">
                <a:latin typeface="Arial" pitchFamily="34" charset="0"/>
                <a:cs typeface="Arial" pitchFamily="34" charset="0"/>
              </a:rPr>
              <a:t>to increasing slag rates and higher granulation rates in most of the countries, the global production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of </a:t>
            </a:r>
            <a:r>
              <a:rPr lang="en-US" sz="1400">
                <a:latin typeface="Arial" pitchFamily="34" charset="0"/>
                <a:cs typeface="Arial" pitchFamily="34" charset="0"/>
              </a:rPr>
              <a:t>granulated blast furnace slag (GBFS) will increase from 332.9 Mta in 2023 to 346.6 Mta in 2030 and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360.6 </a:t>
            </a:r>
            <a:r>
              <a:rPr lang="en-US" sz="1400">
                <a:latin typeface="Arial" pitchFamily="34" charset="0"/>
                <a:cs typeface="Arial" pitchFamily="34" charset="0"/>
              </a:rPr>
              <a:t>Mta by 2035. </a:t>
            </a:r>
            <a:endParaRPr lang="en-US" sz="1400" smtClean="0">
              <a:latin typeface="Arial" pitchFamily="34" charset="0"/>
              <a:cs typeface="Arial" pitchFamily="34" charset="0"/>
            </a:endParaRPr>
          </a:p>
          <a:p>
            <a:pPr>
              <a:lnSpc>
                <a:spcPts val="1200"/>
              </a:lnSpc>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The </a:t>
            </a:r>
            <a:r>
              <a:rPr lang="en-US" sz="1400">
                <a:latin typeface="Arial" pitchFamily="34" charset="0"/>
                <a:cs typeface="Arial" pitchFamily="34" charset="0"/>
              </a:rPr>
              <a:t>GBFS imports and exports from 2023 to 2030 and 2025 have been projected country by country.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Accordingly</a:t>
            </a:r>
            <a:r>
              <a:rPr lang="en-US" sz="1400">
                <a:latin typeface="Arial" pitchFamily="34" charset="0"/>
                <a:cs typeface="Arial" pitchFamily="34" charset="0"/>
              </a:rPr>
              <a:t>, imports are projected to grow from 26.4 Mta in 2023 to 51.6 Mta in 2035, while exports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could </a:t>
            </a:r>
            <a:r>
              <a:rPr lang="en-US" sz="1400">
                <a:latin typeface="Arial" pitchFamily="34" charset="0"/>
                <a:cs typeface="Arial" pitchFamily="34" charset="0"/>
              </a:rPr>
              <a:t>even grow higher according the huge oversupply issues in some countries</a:t>
            </a:r>
            <a:r>
              <a:rPr lang="en-US" sz="1400" smtClean="0">
                <a:latin typeface="Arial" pitchFamily="34" charset="0"/>
                <a:cs typeface="Arial" pitchFamily="34" charset="0"/>
              </a:rPr>
              <a:t>.</a:t>
            </a:r>
          </a:p>
          <a:p>
            <a:pPr>
              <a:lnSpc>
                <a:spcPts val="1200"/>
              </a:lnSpc>
              <a:tabLst>
                <a:tab pos="265113" algn="l"/>
              </a:tabLst>
            </a:pPr>
            <a:endParaRPr lang="en-US" sz="1400">
              <a:latin typeface="Arial" pitchFamily="34" charset="0"/>
              <a:cs typeface="Arial" pitchFamily="34" charset="0"/>
            </a:endParaRPr>
          </a:p>
          <a:p>
            <a:pPr marL="265113" indent="-265113">
              <a:buFont typeface="Wingdings" panose="05000000000000000000" pitchFamily="2" charset="2"/>
              <a:buChar char="Ø"/>
              <a:tabLst>
                <a:tab pos="265113" algn="l"/>
              </a:tabLst>
            </a:pPr>
            <a:r>
              <a:rPr lang="en-US" sz="1400" smtClean="0">
                <a:latin typeface="Arial" pitchFamily="34" charset="0"/>
                <a:cs typeface="Arial" pitchFamily="34" charset="0"/>
              </a:rPr>
              <a:t>In </a:t>
            </a:r>
            <a:r>
              <a:rPr lang="en-US" sz="1400">
                <a:latin typeface="Arial" pitchFamily="34" charset="0"/>
                <a:cs typeface="Arial" pitchFamily="34" charset="0"/>
              </a:rPr>
              <a:t>our projection, in 2023 the use of GBFS in the global cement industry has been 263.3 Mta,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corresponding to </a:t>
            </a:r>
            <a:r>
              <a:rPr lang="en-US" sz="1400">
                <a:latin typeface="Arial" pitchFamily="34" charset="0"/>
                <a:cs typeface="Arial" pitchFamily="34" charset="0"/>
              </a:rPr>
              <a:t>a </a:t>
            </a:r>
            <a:r>
              <a:rPr lang="en-US" sz="1400" smtClean="0">
                <a:latin typeface="Arial" pitchFamily="34" charset="0"/>
                <a:cs typeface="Arial" pitchFamily="34" charset="0"/>
              </a:rPr>
              <a:t>global GBFS </a:t>
            </a:r>
            <a:r>
              <a:rPr lang="en-US" sz="1400">
                <a:latin typeface="Arial" pitchFamily="34" charset="0"/>
                <a:cs typeface="Arial" pitchFamily="34" charset="0"/>
              </a:rPr>
              <a:t>rate of 6.5% in cement. However, country wise, the GBFS rate is </a:t>
            </a:r>
            <a:endParaRPr lang="en-US" sz="1400" smtClean="0">
              <a:latin typeface="Arial" pitchFamily="34" charset="0"/>
              <a:cs typeface="Arial" pitchFamily="34" charset="0"/>
            </a:endParaRPr>
          </a:p>
          <a:p>
            <a:pPr>
              <a:tabLst>
                <a:tab pos="265113" algn="l"/>
              </a:tabLst>
            </a:pPr>
            <a:r>
              <a:rPr lang="en-US" sz="1400">
                <a:latin typeface="Arial" pitchFamily="34" charset="0"/>
                <a:cs typeface="Arial" pitchFamily="34" charset="0"/>
              </a:rPr>
              <a:t>	</a:t>
            </a:r>
            <a:r>
              <a:rPr lang="en-US" sz="1400" smtClean="0">
                <a:latin typeface="Arial" pitchFamily="34" charset="0"/>
                <a:cs typeface="Arial" pitchFamily="34" charset="0"/>
              </a:rPr>
              <a:t>very </a:t>
            </a:r>
            <a:r>
              <a:rPr lang="en-US" sz="1400">
                <a:latin typeface="Arial" pitchFamily="34" charset="0"/>
                <a:cs typeface="Arial" pitchFamily="34" charset="0"/>
              </a:rPr>
              <a:t>different, </a:t>
            </a:r>
            <a:r>
              <a:rPr lang="en-US" sz="1400" smtClean="0">
                <a:latin typeface="Arial" pitchFamily="34" charset="0"/>
                <a:cs typeface="Arial" pitchFamily="34" charset="0"/>
              </a:rPr>
              <a:t>between </a:t>
            </a:r>
            <a:r>
              <a:rPr lang="en-US" sz="1400">
                <a:latin typeface="Arial" pitchFamily="34" charset="0"/>
                <a:cs typeface="Arial" pitchFamily="34" charset="0"/>
              </a:rPr>
              <a:t>zero and almost 50%. </a:t>
            </a:r>
          </a:p>
        </p:txBody>
      </p:sp>
    </p:spTree>
    <p:extLst>
      <p:ext uri="{BB962C8B-B14F-4D97-AF65-F5344CB8AC3E}">
        <p14:creationId xmlns:p14="http://schemas.microsoft.com/office/powerpoint/2010/main" val="348198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2"/>
          <p:cNvSpPr txBox="1">
            <a:spLocks noChangeArrowheads="1"/>
          </p:cNvSpPr>
          <p:nvPr/>
        </p:nvSpPr>
        <p:spPr bwMode="auto">
          <a:xfrm>
            <a:off x="431800" y="290513"/>
            <a:ext cx="6186488" cy="400050"/>
          </a:xfrm>
          <a:prstGeom prst="rect">
            <a:avLst/>
          </a:prstGeom>
          <a:noFill/>
          <a:ln w="9525">
            <a:noFill/>
            <a:miter lim="800000"/>
            <a:headEnd/>
            <a:tailEnd/>
          </a:ln>
        </p:spPr>
        <p:txBody>
          <a:bodyPr>
            <a:spAutoFit/>
          </a:bodyPr>
          <a:lstStyle/>
          <a:p>
            <a:r>
              <a:rPr lang="en-GB" sz="2000" b="1" dirty="0">
                <a:latin typeface="Arial" pitchFamily="34" charset="0"/>
                <a:cs typeface="Arial" pitchFamily="34" charset="0"/>
              </a:rPr>
              <a:t>10 Annex: Contact Details</a:t>
            </a:r>
          </a:p>
        </p:txBody>
      </p:sp>
      <p:sp>
        <p:nvSpPr>
          <p:cNvPr id="4" name="Textfeld 2">
            <a:extLst>
              <a:ext uri="{FF2B5EF4-FFF2-40B4-BE49-F238E27FC236}">
                <a16:creationId xmlns:a16="http://schemas.microsoft.com/office/drawing/2014/main" id="{D860E620-0B43-4B02-9FCD-68F17FFFA897}"/>
              </a:ext>
            </a:extLst>
          </p:cNvPr>
          <p:cNvSpPr txBox="1">
            <a:spLocks noChangeArrowheads="1"/>
          </p:cNvSpPr>
          <p:nvPr/>
        </p:nvSpPr>
        <p:spPr bwMode="auto">
          <a:xfrm>
            <a:off x="974441" y="1608138"/>
            <a:ext cx="488345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r>
              <a:rPr lang="en-GB" altLang="de-DE" sz="1600" dirty="0">
                <a:latin typeface="Arial" panose="020B0604020202020204" pitchFamily="34" charset="0"/>
              </a:rPr>
              <a:t>Your contact for any questions to this market report:</a:t>
            </a:r>
          </a:p>
          <a:p>
            <a:pPr eaLnBrk="1" hangingPunct="1"/>
            <a:endParaRPr lang="en-GB" altLang="de-DE" sz="1600" dirty="0">
              <a:latin typeface="Arial" panose="020B0604020202020204" pitchFamily="34" charset="0"/>
            </a:endParaRPr>
          </a:p>
          <a:p>
            <a:pPr eaLnBrk="1" hangingPunct="1"/>
            <a:r>
              <a:rPr lang="en-GB" altLang="de-DE" sz="1600" dirty="0">
                <a:latin typeface="Arial" panose="020B0604020202020204" pitchFamily="34" charset="0"/>
              </a:rPr>
              <a:t>Dr. Joe Harder</a:t>
            </a:r>
          </a:p>
          <a:p>
            <a:pPr eaLnBrk="1" hangingPunct="1"/>
            <a:r>
              <a:rPr lang="en-GB" altLang="de-DE" sz="1600" dirty="0">
                <a:latin typeface="Arial" panose="020B0604020202020204" pitchFamily="34" charset="0"/>
              </a:rPr>
              <a:t>OneStone Consulting Ltd.</a:t>
            </a:r>
          </a:p>
          <a:p>
            <a:pPr eaLnBrk="1" hangingPunct="1"/>
            <a:r>
              <a:rPr lang="en-GB" altLang="de-DE" sz="1600" dirty="0">
                <a:latin typeface="Arial" panose="020B0604020202020204" pitchFamily="34" charset="0"/>
              </a:rPr>
              <a:t>Building 8, Floor 4</a:t>
            </a:r>
          </a:p>
          <a:p>
            <a:pPr eaLnBrk="1" hangingPunct="1"/>
            <a:r>
              <a:rPr lang="en-GB" altLang="de-DE" sz="1600" dirty="0">
                <a:latin typeface="Arial" panose="020B0604020202020204" pitchFamily="34" charset="0"/>
              </a:rPr>
              <a:t>9009 Varna, Bulgaria</a:t>
            </a:r>
          </a:p>
          <a:p>
            <a:pPr eaLnBrk="1" hangingPunct="1"/>
            <a:endParaRPr lang="en-GB" altLang="de-DE" sz="1600" dirty="0">
              <a:latin typeface="Arial" panose="020B0604020202020204" pitchFamily="34" charset="0"/>
            </a:endParaRPr>
          </a:p>
          <a:p>
            <a:pPr eaLnBrk="1" hangingPunct="1"/>
            <a:r>
              <a:rPr lang="en-GB" altLang="de-DE" sz="1600" dirty="0">
                <a:latin typeface="Arial" panose="020B0604020202020204" pitchFamily="34" charset="0"/>
              </a:rPr>
              <a:t>Phone +359 5280 5370 </a:t>
            </a:r>
          </a:p>
          <a:p>
            <a:pPr eaLnBrk="1" hangingPunct="1"/>
            <a:r>
              <a:rPr lang="en-GB" altLang="de-DE" sz="1600" dirty="0">
                <a:latin typeface="Arial" panose="020B0604020202020204" pitchFamily="34" charset="0"/>
              </a:rPr>
              <a:t>Mobile +359 886 228 971</a:t>
            </a:r>
          </a:p>
          <a:p>
            <a:pPr eaLnBrk="1" hangingPunct="1"/>
            <a:r>
              <a:rPr lang="de-DE" altLang="de-DE" sz="1600" dirty="0">
                <a:latin typeface="Arial" panose="020B0604020202020204" pitchFamily="34" charset="0"/>
              </a:rPr>
              <a:t>Email: j.harder@onestone-ltd.eu</a:t>
            </a:r>
            <a:endParaRPr lang="en-GB" altLang="de-DE" sz="1600" dirty="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7"/>
          <p:cNvSpPr txBox="1">
            <a:spLocks noChangeArrowheads="1"/>
          </p:cNvSpPr>
          <p:nvPr/>
        </p:nvSpPr>
        <p:spPr bwMode="auto">
          <a:xfrm>
            <a:off x="524238" y="1158875"/>
            <a:ext cx="9363075" cy="4832092"/>
          </a:xfrm>
          <a:prstGeom prst="rect">
            <a:avLst/>
          </a:prstGeom>
          <a:noFill/>
          <a:ln w="9525">
            <a:noFill/>
            <a:miter lim="800000"/>
            <a:headEnd/>
            <a:tailEnd/>
          </a:ln>
        </p:spPr>
        <p:txBody>
          <a:bodyPr>
            <a:spAutoFit/>
          </a:bodyPr>
          <a:lstStyle/>
          <a:p>
            <a:pPr algn="l" eaLnBrk="0" hangingPunct="0"/>
            <a:r>
              <a:rPr lang="en-GB" sz="1400" b="0" dirty="0">
                <a:latin typeface="Arial" pitchFamily="34" charset="0"/>
                <a:cs typeface="Arial" pitchFamily="34" charset="0"/>
              </a:rPr>
              <a:t>The content in this document including data, projections and other information, is provided by OneStone Research and its third party content providers for your personal information only, and is not intended for trading purposes. </a:t>
            </a:r>
          </a:p>
          <a:p>
            <a:pPr algn="l" eaLnBrk="0" hangingPunct="0"/>
            <a:r>
              <a:rPr lang="en-GB" sz="1400" b="0" dirty="0">
                <a:latin typeface="Arial" pitchFamily="34" charset="0"/>
                <a:cs typeface="Arial" pitchFamily="34" charset="0"/>
              </a:rPr>
              <a:t>The content of this document is not appropriate for the purposes of making a decision to carry out a transaction or trade. Nor does it provide any form of advice (investment, tax, legal etc.) or make any recommendations regarding particular financial decisions, investments or products. Neither OneStone Research nor its third party content providers shall be liable for any forward looking statements, any errors and inaccuracies in the content, or for any actions taken in reliance thereon. We also assume no duty to update the content as of any future date. </a:t>
            </a:r>
            <a:endParaRPr lang="de-DE" sz="1400" b="0" dirty="0">
              <a:latin typeface="Arial" pitchFamily="34" charset="0"/>
              <a:cs typeface="Arial" pitchFamily="34" charset="0"/>
            </a:endParaRPr>
          </a:p>
          <a:p>
            <a:pPr algn="l" eaLnBrk="0" hangingPunct="0"/>
            <a:endParaRPr lang="en-GB" sz="1400" b="0" dirty="0">
              <a:latin typeface="Arial" pitchFamily="34" charset="0"/>
              <a:cs typeface="Arial" pitchFamily="34" charset="0"/>
            </a:endParaRPr>
          </a:p>
          <a:p>
            <a:pPr algn="l" eaLnBrk="0" hangingPunct="0"/>
            <a:r>
              <a:rPr lang="en-GB" sz="1400" b="0" dirty="0">
                <a:latin typeface="Arial" pitchFamily="34" charset="0"/>
                <a:cs typeface="Arial" pitchFamily="34" charset="0"/>
              </a:rPr>
              <a:t>Although we make reasonable efforts (verification, cross-checking) to obtain reliable content from third parties, </a:t>
            </a:r>
          </a:p>
          <a:p>
            <a:pPr algn="l" eaLnBrk="0" hangingPunct="0"/>
            <a:r>
              <a:rPr lang="en-GB" sz="1400" b="0" dirty="0">
                <a:latin typeface="Arial" pitchFamily="34" charset="0"/>
                <a:cs typeface="Arial" pitchFamily="34" charset="0"/>
              </a:rPr>
              <a:t>OneStone Research does not guarantee the accuracy, completeness or timeliness thereof or endorse the views </a:t>
            </a:r>
          </a:p>
          <a:p>
            <a:pPr algn="l" eaLnBrk="0" hangingPunct="0"/>
            <a:r>
              <a:rPr lang="en-GB" sz="1400" b="0" dirty="0">
                <a:latin typeface="Arial" pitchFamily="34" charset="0"/>
                <a:cs typeface="Arial" pitchFamily="34" charset="0"/>
              </a:rPr>
              <a:t>or opinions given by any third party content provider. OneStone Research expressly disclaims all warranties, expressed or implied, as to the accuracy of the content provided, or as to the fitness of the information for any purpose. </a:t>
            </a:r>
            <a:endParaRPr lang="de-DE" sz="1400" b="0" dirty="0">
              <a:latin typeface="Arial" pitchFamily="34" charset="0"/>
              <a:cs typeface="Arial" pitchFamily="34" charset="0"/>
            </a:endParaRPr>
          </a:p>
          <a:p>
            <a:pPr algn="l" eaLnBrk="0" hangingPunct="0"/>
            <a:endParaRPr lang="en-GB" sz="1400" b="0" dirty="0">
              <a:solidFill>
                <a:srgbClr val="FF0066"/>
              </a:solidFill>
              <a:latin typeface="Arial" pitchFamily="34" charset="0"/>
              <a:cs typeface="Arial" pitchFamily="34" charset="0"/>
            </a:endParaRPr>
          </a:p>
          <a:p>
            <a:pPr algn="l" eaLnBrk="0" hangingPunct="0"/>
            <a:r>
              <a:rPr lang="en-GB" sz="1400" b="0" dirty="0">
                <a:solidFill>
                  <a:srgbClr val="FF0066"/>
                </a:solidFill>
                <a:latin typeface="Arial" pitchFamily="34" charset="0"/>
                <a:cs typeface="Arial" pitchFamily="34" charset="0"/>
              </a:rPr>
              <a:t>Copyright Notice: </a:t>
            </a:r>
            <a:r>
              <a:rPr lang="en-GB" sz="1400" b="0" dirty="0">
                <a:latin typeface="Arial" pitchFamily="34" charset="0"/>
                <a:cs typeface="Arial" pitchFamily="34" charset="0"/>
              </a:rPr>
              <a:t>OneStone Research is a service of OneStone Consulting Ltd.</a:t>
            </a:r>
          </a:p>
          <a:p>
            <a:pPr algn="l" eaLnBrk="0" hangingPunct="0"/>
            <a:r>
              <a:rPr lang="en-GB" sz="1400" b="0" i="1" dirty="0">
                <a:latin typeface="Arial" pitchFamily="34" charset="0"/>
                <a:cs typeface="Arial" pitchFamily="34" charset="0"/>
              </a:rPr>
              <a:t>©</a:t>
            </a:r>
            <a:r>
              <a:rPr lang="en-GB" sz="1400" b="0" dirty="0">
                <a:latin typeface="Arial" pitchFamily="34" charset="0"/>
                <a:cs typeface="Arial" pitchFamily="34" charset="0"/>
              </a:rPr>
              <a:t> </a:t>
            </a:r>
            <a:r>
              <a:rPr lang="en-GB" sz="1400" b="0">
                <a:latin typeface="Arial" pitchFamily="34" charset="0"/>
                <a:cs typeface="Arial" pitchFamily="34" charset="0"/>
              </a:rPr>
              <a:t>Copyright </a:t>
            </a:r>
            <a:r>
              <a:rPr lang="en-GB" sz="1400" b="0" smtClean="0">
                <a:latin typeface="Arial" pitchFamily="34" charset="0"/>
                <a:cs typeface="Arial" pitchFamily="34" charset="0"/>
              </a:rPr>
              <a:t>2024, </a:t>
            </a:r>
            <a:r>
              <a:rPr lang="en-GB" sz="1400" b="0" dirty="0">
                <a:latin typeface="Arial" pitchFamily="34" charset="0"/>
                <a:cs typeface="Arial" pitchFamily="34" charset="0"/>
              </a:rPr>
              <a:t>by OneStone Consulting </a:t>
            </a:r>
            <a:r>
              <a:rPr lang="en-GB" sz="1400" dirty="0">
                <a:latin typeface="Arial" pitchFamily="34" charset="0"/>
                <a:cs typeface="Arial" pitchFamily="34" charset="0"/>
              </a:rPr>
              <a:t>Ltd.</a:t>
            </a:r>
            <a:r>
              <a:rPr lang="en-GB" sz="1400" b="0" dirty="0">
                <a:latin typeface="Arial" pitchFamily="34" charset="0"/>
                <a:cs typeface="Arial" pitchFamily="34" charset="0"/>
              </a:rPr>
              <a:t>, </a:t>
            </a:r>
            <a:r>
              <a:rPr lang="en-GB" sz="1400" dirty="0">
                <a:latin typeface="Arial" pitchFamily="34" charset="0"/>
                <a:cs typeface="Arial" pitchFamily="34" charset="0"/>
              </a:rPr>
              <a:t>Bulgaria</a:t>
            </a:r>
            <a:r>
              <a:rPr lang="en-GB" sz="1400" b="0" dirty="0">
                <a:latin typeface="Arial" pitchFamily="34" charset="0"/>
                <a:cs typeface="Arial" pitchFamily="34" charset="0"/>
              </a:rPr>
              <a:t>. This document may not be reproduced, distributed or published in part or whole by any recipient for any purpose other than the right to use it in accordance with the “Conditions of Purchase” and the “License Options”. Reproduction in part or whole is only allowed with prior </a:t>
            </a:r>
          </a:p>
          <a:p>
            <a:pPr algn="l" eaLnBrk="0" hangingPunct="0"/>
            <a:r>
              <a:rPr lang="en-GB" sz="1400" b="0" dirty="0">
                <a:latin typeface="Arial" pitchFamily="34" charset="0"/>
                <a:cs typeface="Arial" pitchFamily="34" charset="0"/>
              </a:rPr>
              <a:t>written consent by us. </a:t>
            </a:r>
          </a:p>
          <a:p>
            <a:pPr algn="l" eaLnBrk="0" hangingPunct="0"/>
            <a:endParaRPr lang="de-DE" sz="1400" dirty="0">
              <a:latin typeface="Arial" pitchFamily="34" charset="0"/>
              <a:cs typeface="Arial" pitchFamily="34" charset="0"/>
            </a:endParaRPr>
          </a:p>
          <a:p>
            <a:pPr eaLnBrk="0" hangingPunct="0"/>
            <a:r>
              <a:rPr lang="en-GB" sz="1400" b="0" dirty="0">
                <a:latin typeface="Arial" pitchFamily="34" charset="0"/>
                <a:cs typeface="Arial" pitchFamily="34" charset="0"/>
              </a:rPr>
              <a:t>The buyer of this </a:t>
            </a:r>
            <a:r>
              <a:rPr lang="en-GB" sz="1400" dirty="0">
                <a:latin typeface="Arial" pitchFamily="34" charset="0"/>
                <a:cs typeface="Arial" pitchFamily="34" charset="0"/>
              </a:rPr>
              <a:t>report</a:t>
            </a:r>
            <a:r>
              <a:rPr lang="en-GB" sz="1400" b="0" dirty="0">
                <a:latin typeface="Arial" pitchFamily="34" charset="0"/>
                <a:cs typeface="Arial" pitchFamily="34" charset="0"/>
              </a:rPr>
              <a:t> is</a:t>
            </a:r>
            <a:r>
              <a:rPr lang="en-GB" sz="1400" b="0" smtClean="0">
                <a:latin typeface="Arial" pitchFamily="34" charset="0"/>
                <a:cs typeface="Arial" pitchFamily="34" charset="0"/>
              </a:rPr>
              <a:t>: </a:t>
            </a:r>
            <a:endParaRPr lang="en-GB" sz="1400" b="0" smtClean="0">
              <a:latin typeface="Arial" pitchFamily="34" charset="0"/>
              <a:cs typeface="Arial" pitchFamily="34" charset="0"/>
            </a:endParaRPr>
          </a:p>
          <a:p>
            <a:pPr eaLnBrk="0" hangingPunct="0"/>
            <a:r>
              <a:rPr lang="en-GB" sz="1400" smtClean="0">
                <a:latin typeface="Arial" pitchFamily="34" charset="0"/>
                <a:cs typeface="Arial" pitchFamily="34" charset="0"/>
              </a:rPr>
              <a:t>Type </a:t>
            </a:r>
            <a:r>
              <a:rPr lang="en-GB" sz="1400" dirty="0">
                <a:latin typeface="Arial" pitchFamily="34" charset="0"/>
                <a:cs typeface="Arial" pitchFamily="34" charset="0"/>
              </a:rPr>
              <a:t>of </a:t>
            </a:r>
            <a:r>
              <a:rPr lang="en-GB" sz="1400">
                <a:latin typeface="Arial" pitchFamily="34" charset="0"/>
                <a:cs typeface="Arial" pitchFamily="34" charset="0"/>
              </a:rPr>
              <a:t>license</a:t>
            </a:r>
            <a:r>
              <a:rPr lang="en-GB" sz="1400" smtClean="0">
                <a:latin typeface="Arial" pitchFamily="34" charset="0"/>
                <a:cs typeface="Arial" pitchFamily="34" charset="0"/>
              </a:rPr>
              <a:t>: Multi-user </a:t>
            </a:r>
            <a:r>
              <a:rPr lang="en-GB" sz="1400" dirty="0" smtClean="0">
                <a:latin typeface="Arial" pitchFamily="34" charset="0"/>
                <a:cs typeface="Arial" pitchFamily="34" charset="0"/>
              </a:rPr>
              <a:t>license</a:t>
            </a:r>
            <a:endParaRPr lang="en-GB" sz="1400" b="0" dirty="0">
              <a:latin typeface="Arial" pitchFamily="34" charset="0"/>
              <a:cs typeface="Arial" pitchFamily="34" charset="0"/>
            </a:endParaRPr>
          </a:p>
        </p:txBody>
      </p:sp>
      <p:sp>
        <p:nvSpPr>
          <p:cNvPr id="3075" name="Text Box 2"/>
          <p:cNvSpPr txBox="1">
            <a:spLocks noChangeArrowheads="1"/>
          </p:cNvSpPr>
          <p:nvPr/>
        </p:nvSpPr>
        <p:spPr bwMode="auto">
          <a:xfrm>
            <a:off x="431800" y="290513"/>
            <a:ext cx="6186488" cy="40005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Terms of Use / Disclaimer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28"/>
          <p:cNvSpPr txBox="1">
            <a:spLocks noChangeArrowheads="1"/>
          </p:cNvSpPr>
          <p:nvPr/>
        </p:nvSpPr>
        <p:spPr bwMode="auto">
          <a:xfrm>
            <a:off x="698723" y="1123922"/>
            <a:ext cx="8838383" cy="4575612"/>
          </a:xfrm>
          <a:prstGeom prst="rect">
            <a:avLst/>
          </a:prstGeom>
          <a:noFill/>
          <a:ln w="9525">
            <a:noFill/>
            <a:miter lim="800000"/>
            <a:headEnd/>
            <a:tailEnd/>
          </a:ln>
        </p:spPr>
        <p:txBody>
          <a:bodyPr wrap="square">
            <a:spAutoFit/>
          </a:bodyPr>
          <a:lstStyle/>
          <a:p>
            <a:pPr marL="457200" indent="-457200" algn="l">
              <a:buClr>
                <a:schemeClr val="bg1"/>
              </a:buClr>
              <a:tabLst>
                <a:tab pos="268288" algn="l"/>
              </a:tabLst>
            </a:pPr>
            <a:endParaRPr lang="en-GB" sz="1600" dirty="0">
              <a:latin typeface="Arial" pitchFamily="34" charset="0"/>
              <a:cs typeface="Arial" pitchFamily="34" charset="0"/>
            </a:endParaRPr>
          </a:p>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lgn="l">
              <a:buClr>
                <a:schemeClr val="bg1"/>
              </a:buClr>
              <a:tabLst>
                <a:tab pos="268288" algn="l"/>
                <a:tab pos="5556250" algn="l"/>
              </a:tabLst>
            </a:pPr>
            <a:endParaRPr lang="en-GB" sz="1600" dirty="0">
              <a:latin typeface="Arial" pitchFamily="34" charset="0"/>
              <a:cs typeface="Arial" pitchFamily="34" charset="0"/>
            </a:endParaRPr>
          </a:p>
          <a:p>
            <a:pPr marL="457200" indent="-457200" algn="l">
              <a:lnSpc>
                <a:spcPts val="1000"/>
              </a:lnSpc>
              <a:buClr>
                <a:schemeClr val="bg1"/>
              </a:buClr>
              <a:tabLst>
                <a:tab pos="268288" algn="l"/>
                <a:tab pos="5556250" algn="l"/>
              </a:tabLst>
            </a:pPr>
            <a:r>
              <a:rPr lang="en-GB" sz="1600" dirty="0">
                <a:latin typeface="Arial" pitchFamily="34" charset="0"/>
                <a:cs typeface="Arial" pitchFamily="34" charset="0"/>
              </a:rPr>
              <a:t> 1 	 Introduction / methodology	11 -  12						 	 </a:t>
            </a:r>
          </a:p>
          <a:p>
            <a:pPr marL="457200" indent="-457200" algn="l">
              <a:buClr>
                <a:schemeClr val="bg1"/>
              </a:buClr>
              <a:tabLst>
                <a:tab pos="268288" algn="l"/>
              </a:tabLst>
            </a:pPr>
            <a:r>
              <a:rPr lang="en-GB" sz="1600" dirty="0">
                <a:latin typeface="Arial" pitchFamily="34" charset="0"/>
                <a:cs typeface="Arial" pitchFamily="34" charset="0"/>
              </a:rPr>
              <a:t> 2 	 Executive summary				 13 </a:t>
            </a:r>
            <a:r>
              <a:rPr lang="en-GB" sz="1600">
                <a:latin typeface="Arial" pitchFamily="34" charset="0"/>
                <a:cs typeface="Arial" pitchFamily="34" charset="0"/>
              </a:rPr>
              <a:t>-  </a:t>
            </a:r>
            <a:r>
              <a:rPr lang="en-GB" sz="1600" smtClean="0">
                <a:latin typeface="Arial" pitchFamily="34" charset="0"/>
                <a:cs typeface="Arial" pitchFamily="34" charset="0"/>
              </a:rPr>
              <a:t>34</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3 	 GBFS and other substitute materials 		</a:t>
            </a:r>
            <a:r>
              <a:rPr lang="en-GB" sz="1600">
                <a:latin typeface="Arial" pitchFamily="34" charset="0"/>
                <a:cs typeface="Arial" pitchFamily="34" charset="0"/>
              </a:rPr>
              <a:t> </a:t>
            </a:r>
            <a:r>
              <a:rPr lang="en-GB" sz="1600" smtClean="0">
                <a:latin typeface="Arial" pitchFamily="34" charset="0"/>
                <a:cs typeface="Arial" pitchFamily="34" charset="0"/>
              </a:rPr>
              <a:t>35 </a:t>
            </a:r>
            <a:r>
              <a:rPr lang="en-GB" sz="1600">
                <a:latin typeface="Arial" pitchFamily="34" charset="0"/>
                <a:cs typeface="Arial" pitchFamily="34" charset="0"/>
              </a:rPr>
              <a:t>-  </a:t>
            </a:r>
            <a:r>
              <a:rPr lang="en-GB" sz="1600" smtClean="0">
                <a:latin typeface="Arial" pitchFamily="34" charset="0"/>
                <a:cs typeface="Arial" pitchFamily="34" charset="0"/>
              </a:rPr>
              <a:t>46</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4 	 </a:t>
            </a:r>
            <a:r>
              <a:rPr lang="en-US" sz="1600" dirty="0">
                <a:latin typeface="Arial" pitchFamily="34" charset="0"/>
                <a:cs typeface="Arial" pitchFamily="34" charset="0"/>
              </a:rPr>
              <a:t>Cement &amp; concrete industry trends </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47 </a:t>
            </a:r>
            <a:r>
              <a:rPr lang="en-GB" sz="1600">
                <a:latin typeface="Arial" pitchFamily="34" charset="0"/>
                <a:cs typeface="Arial" pitchFamily="34" charset="0"/>
              </a:rPr>
              <a:t>-  </a:t>
            </a:r>
            <a:r>
              <a:rPr lang="en-GB" sz="1600" smtClean="0">
                <a:latin typeface="Arial" pitchFamily="34" charset="0"/>
                <a:cs typeface="Arial" pitchFamily="34" charset="0"/>
              </a:rPr>
              <a:t>57</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5 	 Iron &amp; steel industry trends 	 	  	</a:t>
            </a:r>
            <a:r>
              <a:rPr lang="en-GB" sz="1600">
                <a:latin typeface="Arial" pitchFamily="34" charset="0"/>
                <a:cs typeface="Arial" pitchFamily="34" charset="0"/>
              </a:rPr>
              <a:t> </a:t>
            </a:r>
            <a:r>
              <a:rPr lang="en-GB" sz="1600" smtClean="0">
                <a:latin typeface="Arial" pitchFamily="34" charset="0"/>
                <a:cs typeface="Arial" pitchFamily="34" charset="0"/>
              </a:rPr>
              <a:t>58 </a:t>
            </a:r>
            <a:r>
              <a:rPr lang="en-GB" sz="1600">
                <a:latin typeface="Arial" pitchFamily="34" charset="0"/>
                <a:cs typeface="Arial" pitchFamily="34" charset="0"/>
              </a:rPr>
              <a:t>-  </a:t>
            </a:r>
            <a:r>
              <a:rPr lang="en-GB" sz="1600" smtClean="0">
                <a:latin typeface="Arial" pitchFamily="34" charset="0"/>
                <a:cs typeface="Arial" pitchFamily="34" charset="0"/>
              </a:rPr>
              <a:t>82</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6 	 Availability and supply of GBFS 			</a:t>
            </a:r>
            <a:r>
              <a:rPr lang="en-GB" sz="1600">
                <a:latin typeface="Arial" pitchFamily="34" charset="0"/>
                <a:cs typeface="Arial" pitchFamily="34" charset="0"/>
              </a:rPr>
              <a:t> </a:t>
            </a:r>
            <a:r>
              <a:rPr lang="en-GB" sz="1600" smtClean="0">
                <a:latin typeface="Arial" pitchFamily="34" charset="0"/>
                <a:cs typeface="Arial" pitchFamily="34" charset="0"/>
              </a:rPr>
              <a:t>83 </a:t>
            </a:r>
            <a:r>
              <a:rPr lang="en-GB" sz="1600">
                <a:latin typeface="Arial" pitchFamily="34" charset="0"/>
                <a:cs typeface="Arial" pitchFamily="34" charset="0"/>
              </a:rPr>
              <a:t>- </a:t>
            </a:r>
            <a:r>
              <a:rPr lang="en-GB" sz="1600" smtClean="0">
                <a:latin typeface="Arial" pitchFamily="34" charset="0"/>
                <a:cs typeface="Arial" pitchFamily="34" charset="0"/>
              </a:rPr>
              <a:t>108</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de-DE"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7</a:t>
            </a:r>
            <a:r>
              <a:rPr lang="en-GB" sz="1600" dirty="0">
                <a:latin typeface="Arial" pitchFamily="34" charset="0"/>
                <a:cs typeface="Arial" pitchFamily="34" charset="0"/>
              </a:rPr>
              <a:t> 	 </a:t>
            </a:r>
            <a:r>
              <a:rPr lang="en-US" sz="1600" dirty="0">
                <a:latin typeface="Arial" pitchFamily="34" charset="0"/>
                <a:cs typeface="Arial" pitchFamily="34" charset="0"/>
              </a:rPr>
              <a:t>GBFS world trade, imports and exports </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109 </a:t>
            </a:r>
            <a:r>
              <a:rPr lang="en-GB" sz="1600">
                <a:latin typeface="Arial" pitchFamily="34" charset="0"/>
                <a:cs typeface="Arial" pitchFamily="34" charset="0"/>
              </a:rPr>
              <a:t>- </a:t>
            </a:r>
            <a:r>
              <a:rPr lang="en-GB" sz="1600" smtClean="0">
                <a:latin typeface="Arial" pitchFamily="34" charset="0"/>
                <a:cs typeface="Arial" pitchFamily="34" charset="0"/>
              </a:rPr>
              <a:t>128</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de-DE"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8</a:t>
            </a:r>
            <a:r>
              <a:rPr lang="en-GB" sz="1600" dirty="0">
                <a:latin typeface="Arial" pitchFamily="34" charset="0"/>
                <a:cs typeface="Arial" pitchFamily="34" charset="0"/>
              </a:rPr>
              <a:t> 	 GBFS and GGBFS consumption 		</a:t>
            </a:r>
            <a:r>
              <a:rPr lang="en-GB" sz="1600">
                <a:latin typeface="Arial" pitchFamily="34" charset="0"/>
                <a:cs typeface="Arial" pitchFamily="34" charset="0"/>
              </a:rPr>
              <a:t>               </a:t>
            </a:r>
            <a:r>
              <a:rPr lang="en-GB" sz="1600" smtClean="0">
                <a:latin typeface="Arial" pitchFamily="34" charset="0"/>
                <a:cs typeface="Arial" pitchFamily="34" charset="0"/>
              </a:rPr>
              <a:t>129 </a:t>
            </a:r>
            <a:r>
              <a:rPr lang="en-GB" sz="1600">
                <a:latin typeface="Arial" pitchFamily="34" charset="0"/>
                <a:cs typeface="Arial" pitchFamily="34" charset="0"/>
              </a:rPr>
              <a:t>- </a:t>
            </a:r>
            <a:r>
              <a:rPr lang="en-GB" sz="1600" smtClean="0">
                <a:latin typeface="Arial" pitchFamily="34" charset="0"/>
                <a:cs typeface="Arial" pitchFamily="34" charset="0"/>
              </a:rPr>
              <a:t>144</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lgn="l">
              <a:buClr>
                <a:schemeClr val="bg1"/>
              </a:buClr>
              <a:tabLst>
                <a:tab pos="268288" algn="l"/>
              </a:tabLst>
            </a:pPr>
            <a:r>
              <a:rPr lang="en-GB" sz="1600" dirty="0">
                <a:latin typeface="Arial" pitchFamily="34" charset="0"/>
                <a:cs typeface="Arial" pitchFamily="34" charset="0"/>
              </a:rPr>
              <a:t> 9 	 Conclusion				</a:t>
            </a:r>
            <a:r>
              <a:rPr lang="en-GB" sz="1600">
                <a:latin typeface="Arial" pitchFamily="34" charset="0"/>
                <a:cs typeface="Arial" pitchFamily="34" charset="0"/>
              </a:rPr>
              <a:t>               </a:t>
            </a:r>
            <a:r>
              <a:rPr lang="en-GB" sz="1600" smtClean="0">
                <a:latin typeface="Arial" pitchFamily="34" charset="0"/>
                <a:cs typeface="Arial" pitchFamily="34" charset="0"/>
              </a:rPr>
              <a:t>144</a:t>
            </a:r>
            <a:endParaRPr lang="en-GB" sz="1600" dirty="0">
              <a:latin typeface="Arial" pitchFamily="34" charset="0"/>
              <a:cs typeface="Arial" pitchFamily="34" charset="0"/>
            </a:endParaRPr>
          </a:p>
          <a:p>
            <a:pPr marL="457200" indent="-457200" algn="l">
              <a:lnSpc>
                <a:spcPts val="1000"/>
              </a:lnSpc>
              <a:buClr>
                <a:schemeClr val="bg1"/>
              </a:buClr>
              <a:tabLst>
                <a:tab pos="268288" algn="l"/>
              </a:tabLst>
            </a:pPr>
            <a:endParaRPr lang="en-GB" sz="1600" dirty="0">
              <a:latin typeface="Arial" pitchFamily="34" charset="0"/>
              <a:cs typeface="Arial" pitchFamily="34" charset="0"/>
            </a:endParaRPr>
          </a:p>
          <a:p>
            <a:pPr marL="457200" indent="-457200" algn="l">
              <a:buClr>
                <a:schemeClr val="bg1"/>
              </a:buClr>
              <a:tabLst>
                <a:tab pos="268288" algn="l"/>
              </a:tabLst>
            </a:pPr>
            <a:r>
              <a:rPr lang="en-GB" sz="1600" dirty="0">
                <a:latin typeface="Arial" pitchFamily="34" charset="0"/>
                <a:cs typeface="Arial" pitchFamily="34" charset="0"/>
              </a:rPr>
              <a:t>10  Annex 				</a:t>
            </a:r>
            <a:r>
              <a:rPr lang="en-GB" sz="1600">
                <a:latin typeface="Arial" pitchFamily="34" charset="0"/>
                <a:cs typeface="Arial" pitchFamily="34" charset="0"/>
              </a:rPr>
              <a:t>               </a:t>
            </a:r>
            <a:r>
              <a:rPr lang="en-GB" sz="1600" smtClean="0">
                <a:latin typeface="Arial" pitchFamily="34" charset="0"/>
                <a:cs typeface="Arial" pitchFamily="34" charset="0"/>
              </a:rPr>
              <a:t>145 </a:t>
            </a:r>
            <a:r>
              <a:rPr lang="en-GB" sz="1600">
                <a:latin typeface="Arial" pitchFamily="34" charset="0"/>
                <a:cs typeface="Arial" pitchFamily="34" charset="0"/>
              </a:rPr>
              <a:t>- </a:t>
            </a:r>
            <a:r>
              <a:rPr lang="en-GB" sz="1600" smtClean="0">
                <a:latin typeface="Arial" pitchFamily="34" charset="0"/>
                <a:cs typeface="Arial" pitchFamily="34" charset="0"/>
              </a:rPr>
              <a:t>167</a:t>
            </a:r>
            <a:r>
              <a:rPr lang="en-GB" sz="1600" dirty="0">
                <a:latin typeface="Arial" pitchFamily="34" charset="0"/>
                <a:cs typeface="Arial" pitchFamily="34" charset="0"/>
              </a:rPr>
              <a:t>			</a:t>
            </a:r>
          </a:p>
          <a:p>
            <a:pPr marL="457200" indent="-457200" algn="l">
              <a:buClr>
                <a:schemeClr val="bg1"/>
              </a:buClr>
              <a:tabLst>
                <a:tab pos="268288" algn="l"/>
              </a:tabLst>
            </a:pPr>
            <a:endParaRPr lang="en-GB" sz="1600" dirty="0">
              <a:latin typeface="Arial" pitchFamily="34" charset="0"/>
              <a:cs typeface="Arial" pitchFamily="34" charset="0"/>
            </a:endParaRPr>
          </a:p>
        </p:txBody>
      </p:sp>
      <p:sp>
        <p:nvSpPr>
          <p:cNvPr id="4"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(Overview)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(1)</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1172289"/>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lgn="l">
              <a:buClr>
                <a:schemeClr val="bg1"/>
              </a:buClr>
              <a:tabLst>
                <a:tab pos="268288" algn="l"/>
                <a:tab pos="5556250" algn="l"/>
              </a:tabLst>
            </a:pPr>
            <a:r>
              <a:rPr lang="en-GB" sz="1600" dirty="0">
                <a:latin typeface="Arial" pitchFamily="34" charset="0"/>
                <a:cs typeface="Arial" pitchFamily="34" charset="0"/>
              </a:rPr>
              <a:t>1 	Introduction	11 - 12 							 	   </a:t>
            </a:r>
          </a:p>
          <a:p>
            <a:pPr marL="457200" indent="-457200" algn="l">
              <a:buClr>
                <a:schemeClr val="bg1"/>
              </a:buClr>
              <a:tabLst>
                <a:tab pos="268288" algn="l"/>
              </a:tabLst>
            </a:pPr>
            <a:r>
              <a:rPr lang="en-GB" sz="1600" dirty="0">
                <a:latin typeface="Arial" pitchFamily="34" charset="0"/>
                <a:cs typeface="Arial" pitchFamily="34" charset="0"/>
              </a:rPr>
              <a:t>	</a:t>
            </a:r>
          </a:p>
          <a:p>
            <a:pPr marL="457200" indent="-457200" algn="l">
              <a:buClr>
                <a:schemeClr val="bg1"/>
              </a:buClr>
              <a:tabLst>
                <a:tab pos="268288" algn="l"/>
              </a:tabLst>
            </a:pPr>
            <a:r>
              <a:rPr lang="en-GB" sz="1600" dirty="0">
                <a:latin typeface="Arial" pitchFamily="34" charset="0"/>
                <a:cs typeface="Arial" pitchFamily="34" charset="0"/>
              </a:rPr>
              <a:t>2 	Executive summary				 13 </a:t>
            </a:r>
            <a:r>
              <a:rPr lang="en-GB" sz="1600">
                <a:latin typeface="Arial" pitchFamily="34" charset="0"/>
                <a:cs typeface="Arial" pitchFamily="34" charset="0"/>
              </a:rPr>
              <a:t>- </a:t>
            </a:r>
            <a:r>
              <a:rPr lang="en-GB" sz="1600" smtClean="0">
                <a:latin typeface="Arial" pitchFamily="34" charset="0"/>
                <a:cs typeface="Arial" pitchFamily="34" charset="0"/>
              </a:rPr>
              <a:t>34</a:t>
            </a:r>
            <a:endParaRPr lang="en-GB"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 Major</a:t>
            </a:r>
            <a:r>
              <a:rPr lang="en-GB" sz="1600" dirty="0">
                <a:latin typeface="Arial" pitchFamily="34" charset="0"/>
                <a:cs typeface="Arial" pitchFamily="34" charset="0"/>
              </a:rPr>
              <a:t>	 findings            			                 13</a:t>
            </a:r>
          </a:p>
          <a:p>
            <a:pPr marL="457200" indent="-457200">
              <a:buClr>
                <a:schemeClr val="bg1"/>
              </a:buClr>
              <a:tabLst>
                <a:tab pos="268288" algn="l"/>
              </a:tabLst>
            </a:pPr>
            <a:r>
              <a:rPr lang="de-DE" sz="1600" dirty="0">
                <a:latin typeface="Arial" pitchFamily="34" charset="0"/>
                <a:cs typeface="Arial" pitchFamily="34" charset="0"/>
              </a:rPr>
              <a:t>	</a:t>
            </a:r>
            <a:r>
              <a:rPr lang="de-DE" sz="1600">
                <a:latin typeface="Arial" pitchFamily="34" charset="0"/>
                <a:cs typeface="Arial" pitchFamily="34" charset="0"/>
              </a:rPr>
              <a:t>- </a:t>
            </a:r>
            <a:r>
              <a:rPr lang="en-US" sz="1600" smtClean="0">
                <a:latin typeface="Arial" pitchFamily="34" charset="0"/>
                <a:cs typeface="Arial" pitchFamily="34" charset="0"/>
              </a:rPr>
              <a:t>Worldmap </a:t>
            </a:r>
            <a:r>
              <a:rPr lang="en-US" sz="1600">
                <a:latin typeface="Arial" pitchFamily="34" charset="0"/>
                <a:cs typeface="Arial" pitchFamily="34" charset="0"/>
              </a:rPr>
              <a:t>of the </a:t>
            </a:r>
            <a:r>
              <a:rPr lang="en-US" sz="1600" smtClean="0">
                <a:latin typeface="Arial" pitchFamily="34" charset="0"/>
                <a:cs typeface="Arial" pitchFamily="34" charset="0"/>
              </a:rPr>
              <a:t>pig </a:t>
            </a:r>
            <a:r>
              <a:rPr lang="en-US" sz="1600">
                <a:latin typeface="Arial" pitchFamily="34" charset="0"/>
                <a:cs typeface="Arial" pitchFamily="34" charset="0"/>
              </a:rPr>
              <a:t>iron development </a:t>
            </a:r>
            <a:r>
              <a:rPr lang="en-US" sz="1600" smtClean="0">
                <a:latin typeface="Arial" pitchFamily="34" charset="0"/>
                <a:cs typeface="Arial" pitchFamily="34" charset="0"/>
              </a:rPr>
              <a:t>2035	 	 14</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Worldmap of the BF slag production in 2023		 15</a:t>
            </a:r>
            <a:endParaRPr lang="de-DE" sz="1600" smtClean="0">
              <a:latin typeface="Arial" pitchFamily="34" charset="0"/>
              <a:cs typeface="Arial" pitchFamily="34" charset="0"/>
            </a:endParaRPr>
          </a:p>
          <a:p>
            <a:pPr marL="457200" indent="-457200">
              <a:buClr>
                <a:schemeClr val="bg1"/>
              </a:buClr>
              <a:tabLst>
                <a:tab pos="268288" algn="l"/>
              </a:tabLst>
            </a:pPr>
            <a:r>
              <a:rPr lang="en-US" sz="1600" smtClean="0">
                <a:latin typeface="Arial" pitchFamily="34" charset="0"/>
                <a:cs typeface="Arial" pitchFamily="34" charset="0"/>
              </a:rPr>
              <a:t>	- Worldmap of the BF slag development by 2035</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16</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Worldmap of the GBFS production in 2023		 17</a:t>
            </a:r>
            <a:endParaRPr lang="en-GB"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r>
              <a:rPr lang="de-DE" sz="1600">
                <a:latin typeface="Arial" pitchFamily="34" charset="0"/>
                <a:cs typeface="Arial" pitchFamily="34" charset="0"/>
              </a:rPr>
              <a:t>- </a:t>
            </a:r>
            <a:r>
              <a:rPr lang="de-DE" sz="1600" smtClean="0">
                <a:latin typeface="Arial" pitchFamily="34" charset="0"/>
                <a:cs typeface="Arial" pitchFamily="34" charset="0"/>
              </a:rPr>
              <a:t>Worldmap of GBFS </a:t>
            </a:r>
            <a:r>
              <a:rPr lang="en-US" sz="1600" smtClean="0">
                <a:latin typeface="Arial" pitchFamily="34" charset="0"/>
                <a:cs typeface="Arial" pitchFamily="34" charset="0"/>
              </a:rPr>
              <a:t>imports in 2023			</a:t>
            </a:r>
            <a:r>
              <a:rPr lang="en-GB" sz="1600">
                <a:latin typeface="Arial" pitchFamily="34" charset="0"/>
                <a:cs typeface="Arial" pitchFamily="34" charset="0"/>
              </a:rPr>
              <a:t> </a:t>
            </a:r>
            <a:r>
              <a:rPr lang="en-GB" sz="1600" smtClean="0">
                <a:latin typeface="Arial" pitchFamily="34" charset="0"/>
                <a:cs typeface="Arial" pitchFamily="34" charset="0"/>
              </a:rPr>
              <a:t>18</a:t>
            </a:r>
            <a:endParaRPr lang="en-GB"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r>
              <a:rPr lang="de-DE" sz="1600">
                <a:latin typeface="Arial" pitchFamily="34" charset="0"/>
                <a:cs typeface="Arial" pitchFamily="34" charset="0"/>
              </a:rPr>
              <a:t>- </a:t>
            </a:r>
            <a:r>
              <a:rPr lang="de-DE" sz="1600" smtClean="0">
                <a:latin typeface="Arial" pitchFamily="34" charset="0"/>
                <a:cs typeface="Arial" pitchFamily="34" charset="0"/>
              </a:rPr>
              <a:t>Worldmap of GFBS i</a:t>
            </a:r>
            <a:r>
              <a:rPr lang="en-US" sz="1600" smtClean="0">
                <a:latin typeface="Arial" pitchFamily="34" charset="0"/>
                <a:cs typeface="Arial" pitchFamily="34" charset="0"/>
              </a:rPr>
              <a:t>mports development by 2035	</a:t>
            </a:r>
            <a:r>
              <a:rPr lang="en-GB" sz="1600">
                <a:latin typeface="Arial" pitchFamily="34" charset="0"/>
                <a:cs typeface="Arial" pitchFamily="34" charset="0"/>
              </a:rPr>
              <a:t> </a:t>
            </a:r>
            <a:r>
              <a:rPr lang="en-GB" sz="1600" smtClean="0">
                <a:latin typeface="Arial" pitchFamily="34" charset="0"/>
                <a:cs typeface="Arial" pitchFamily="34" charset="0"/>
              </a:rPr>
              <a:t>19</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r>
              <a:rPr lang="en-GB" sz="1600">
                <a:latin typeface="Arial" pitchFamily="34" charset="0"/>
                <a:cs typeface="Arial" pitchFamily="34" charset="0"/>
              </a:rPr>
              <a:t>- </a:t>
            </a:r>
            <a:r>
              <a:rPr lang="en-US" sz="1600" smtClean="0">
                <a:latin typeface="Arial" pitchFamily="34" charset="0"/>
                <a:cs typeface="Arial" pitchFamily="34" charset="0"/>
              </a:rPr>
              <a:t>Consumption of GBFS in global cement production</a:t>
            </a:r>
            <a:r>
              <a:rPr lang="en-US" sz="1600">
                <a:latin typeface="Arial" pitchFamily="34" charset="0"/>
                <a:cs typeface="Arial" pitchFamily="34" charset="0"/>
              </a:rPr>
              <a:t>	</a:t>
            </a:r>
            <a:r>
              <a:rPr lang="en-GB" sz="1600" smtClean="0">
                <a:latin typeface="Arial" pitchFamily="34" charset="0"/>
                <a:cs typeface="Arial" pitchFamily="34" charset="0"/>
              </a:rPr>
              <a:t> 20</a:t>
            </a:r>
            <a:endParaRPr lang="en-GB"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r>
              <a:rPr lang="de-DE" sz="1600">
                <a:latin typeface="Arial" pitchFamily="34" charset="0"/>
                <a:cs typeface="Arial" pitchFamily="34" charset="0"/>
              </a:rPr>
              <a:t>- </a:t>
            </a:r>
            <a:r>
              <a:rPr lang="en-US" sz="1600">
                <a:latin typeface="Arial" pitchFamily="34" charset="0"/>
                <a:cs typeface="Arial" pitchFamily="34" charset="0"/>
              </a:rPr>
              <a:t>Consumption of GBFS in </a:t>
            </a:r>
            <a:r>
              <a:rPr lang="en-US" sz="1600" smtClean="0">
                <a:latin typeface="Arial" pitchFamily="34" charset="0"/>
                <a:cs typeface="Arial" pitchFamily="34" charset="0"/>
              </a:rPr>
              <a:t>global concrete </a:t>
            </a:r>
            <a:r>
              <a:rPr lang="en-US" sz="1600">
                <a:latin typeface="Arial" pitchFamily="34" charset="0"/>
                <a:cs typeface="Arial" pitchFamily="34" charset="0"/>
              </a:rPr>
              <a:t>production </a:t>
            </a:r>
            <a:r>
              <a:rPr lang="en-US" sz="1600" smtClean="0">
                <a:latin typeface="Arial" pitchFamily="34" charset="0"/>
                <a:cs typeface="Arial" pitchFamily="34" charset="0"/>
              </a:rPr>
              <a:t>	 </a:t>
            </a:r>
            <a:r>
              <a:rPr lang="en-GB" sz="1600" dirty="0">
                <a:latin typeface="Arial" pitchFamily="34" charset="0"/>
                <a:cs typeface="Arial" pitchFamily="34" charset="0"/>
              </a:rPr>
              <a:t>21</a:t>
            </a:r>
          </a:p>
          <a:p>
            <a:pPr marL="457200" indent="-457200">
              <a:buClr>
                <a:schemeClr val="bg1"/>
              </a:buClr>
              <a:tabLst>
                <a:tab pos="268288" algn="l"/>
              </a:tabLst>
            </a:pPr>
            <a:r>
              <a:rPr lang="de-DE" sz="1600">
                <a:latin typeface="Arial" pitchFamily="34" charset="0"/>
                <a:cs typeface="Arial" pitchFamily="34" charset="0"/>
              </a:rPr>
              <a:t>	- </a:t>
            </a:r>
            <a:r>
              <a:rPr lang="en-US" sz="1600">
                <a:latin typeface="Arial" pitchFamily="34" charset="0"/>
                <a:cs typeface="Arial" pitchFamily="34" charset="0"/>
              </a:rPr>
              <a:t>Outlook 2035 on the </a:t>
            </a:r>
            <a:r>
              <a:rPr lang="en-US" sz="1600" smtClean="0">
                <a:latin typeface="Arial" pitchFamily="34" charset="0"/>
                <a:cs typeface="Arial" pitchFamily="34" charset="0"/>
              </a:rPr>
              <a:t>global pig iron production</a:t>
            </a:r>
            <a:r>
              <a:rPr lang="en-US" sz="160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22</a:t>
            </a:r>
          </a:p>
          <a:p>
            <a:pPr marL="457200" indent="-457200">
              <a:buClr>
                <a:schemeClr val="bg1"/>
              </a:buClr>
              <a:tabLst>
                <a:tab pos="268288" algn="l"/>
              </a:tabLst>
            </a:pPr>
            <a:r>
              <a:rPr lang="en-GB" sz="1600" smtClean="0">
                <a:latin typeface="Arial" pitchFamily="34" charset="0"/>
                <a:cs typeface="Arial" pitchFamily="34" charset="0"/>
              </a:rPr>
              <a:t>	- </a:t>
            </a:r>
            <a:r>
              <a:rPr lang="en-US" sz="1600">
                <a:latin typeface="Arial" pitchFamily="34" charset="0"/>
                <a:cs typeface="Arial" pitchFamily="34" charset="0"/>
              </a:rPr>
              <a:t>Outlook 2035 on the </a:t>
            </a:r>
            <a:r>
              <a:rPr lang="en-US" sz="1600" smtClean="0">
                <a:latin typeface="Arial" pitchFamily="34" charset="0"/>
                <a:cs typeface="Arial" pitchFamily="34" charset="0"/>
              </a:rPr>
              <a:t>regional </a:t>
            </a:r>
            <a:r>
              <a:rPr lang="en-US" sz="1600">
                <a:latin typeface="Arial" pitchFamily="34" charset="0"/>
                <a:cs typeface="Arial" pitchFamily="34" charset="0"/>
              </a:rPr>
              <a:t>pig iron </a:t>
            </a:r>
            <a:r>
              <a:rPr lang="en-US" sz="1600" smtClean="0">
                <a:latin typeface="Arial" pitchFamily="34" charset="0"/>
                <a:cs typeface="Arial" pitchFamily="34" charset="0"/>
              </a:rPr>
              <a:t>production	 23</a:t>
            </a:r>
            <a:endParaRPr lang="en-GB" sz="1600">
              <a:latin typeface="Arial" pitchFamily="34" charset="0"/>
              <a:cs typeface="Arial" pitchFamily="34" charset="0"/>
            </a:endParaRPr>
          </a:p>
          <a:p>
            <a:pPr marL="457200" indent="-457200">
              <a:buClr>
                <a:schemeClr val="bg1"/>
              </a:buClr>
              <a:tabLst>
                <a:tab pos="268288" algn="l"/>
              </a:tabLst>
            </a:pPr>
            <a:r>
              <a:rPr lang="de-DE" sz="1600" smtClean="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a:t>
            </a:r>
            <a:r>
              <a:rPr lang="en-US" sz="1600">
                <a:latin typeface="Arial" pitchFamily="34" charset="0"/>
                <a:cs typeface="Arial" pitchFamily="34" charset="0"/>
              </a:rPr>
              <a:t>global </a:t>
            </a:r>
            <a:r>
              <a:rPr lang="en-US" sz="1600" smtClean="0">
                <a:latin typeface="Arial" pitchFamily="34" charset="0"/>
                <a:cs typeface="Arial" pitchFamily="34" charset="0"/>
              </a:rPr>
              <a:t>BF slag </a:t>
            </a:r>
            <a:r>
              <a:rPr lang="en-US" sz="1600" dirty="0">
                <a:latin typeface="Arial" pitchFamily="34" charset="0"/>
                <a:cs typeface="Arial" pitchFamily="34" charset="0"/>
              </a:rPr>
              <a:t>production	</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24</a:t>
            </a:r>
          </a:p>
          <a:p>
            <a:pPr marL="457200" indent="-457200">
              <a:buClr>
                <a:schemeClr val="bg1"/>
              </a:buClr>
              <a:tabLst>
                <a:tab pos="268288" algn="l"/>
              </a:tabLst>
            </a:pPr>
            <a:r>
              <a:rPr lang="de-DE" sz="1600">
                <a:latin typeface="Arial" pitchFamily="34" charset="0"/>
                <a:cs typeface="Arial" pitchFamily="34" charset="0"/>
              </a:rPr>
              <a:t>	- </a:t>
            </a:r>
            <a:r>
              <a:rPr lang="en-US" sz="1600">
                <a:latin typeface="Arial" pitchFamily="34" charset="0"/>
                <a:cs typeface="Arial" pitchFamily="34" charset="0"/>
              </a:rPr>
              <a:t>Outlook 2035 on slag rates in pig iron production</a:t>
            </a:r>
            <a:r>
              <a:rPr lang="en-GB" sz="1600">
                <a:latin typeface="Arial" pitchFamily="34" charset="0"/>
                <a:cs typeface="Arial" pitchFamily="34" charset="0"/>
              </a:rPr>
              <a:t>	 </a:t>
            </a:r>
            <a:r>
              <a:rPr lang="en-GB" sz="1600" smtClean="0">
                <a:latin typeface="Arial" pitchFamily="34" charset="0"/>
                <a:cs typeface="Arial" pitchFamily="34" charset="0"/>
              </a:rPr>
              <a:t>25</a:t>
            </a:r>
            <a:endParaRPr lang="de-DE" sz="1600">
              <a:latin typeface="Arial" pitchFamily="34" charset="0"/>
              <a:cs typeface="Arial" pitchFamily="34" charset="0"/>
            </a:endParaRPr>
          </a:p>
          <a:p>
            <a:pPr marL="457200" indent="-457200">
              <a:buClr>
                <a:schemeClr val="bg1"/>
              </a:buClr>
              <a:tabLst>
                <a:tab pos="268288" algn="l"/>
              </a:tabLst>
            </a:pPr>
            <a:r>
              <a:rPr lang="en-GB" sz="1600" smtClean="0">
                <a:latin typeface="Arial" pitchFamily="34" charset="0"/>
                <a:cs typeface="Arial" pitchFamily="34" charset="0"/>
              </a:rPr>
              <a:t>	- </a:t>
            </a:r>
            <a:r>
              <a:rPr lang="en-US" sz="1600">
                <a:latin typeface="Arial" pitchFamily="34" charset="0"/>
                <a:cs typeface="Arial" pitchFamily="34" charset="0"/>
              </a:rPr>
              <a:t>Outlook 2035 on the </a:t>
            </a:r>
            <a:r>
              <a:rPr lang="en-US" sz="1600" smtClean="0">
                <a:latin typeface="Arial" pitchFamily="34" charset="0"/>
                <a:cs typeface="Arial" pitchFamily="34" charset="0"/>
              </a:rPr>
              <a:t>global GBFS production		 26</a:t>
            </a:r>
            <a:endParaRPr lang="en-GB" sz="1600"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regional GBFS production</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27</a:t>
            </a:r>
          </a:p>
          <a:p>
            <a:pPr marL="457200" indent="-457200">
              <a:buClr>
                <a:schemeClr val="bg1"/>
              </a:buClr>
              <a:tabLst>
                <a:tab pos="268288" algn="l"/>
              </a:tabLst>
            </a:pPr>
            <a:r>
              <a:rPr lang="en-GB" sz="1600">
                <a:latin typeface="Arial" pitchFamily="34" charset="0"/>
                <a:cs typeface="Arial" pitchFamily="34" charset="0"/>
              </a:rPr>
              <a:t>	</a:t>
            </a:r>
            <a:r>
              <a:rPr lang="en-GB" sz="1600" smtClean="0">
                <a:latin typeface="Arial" pitchFamily="34" charset="0"/>
                <a:cs typeface="Arial" pitchFamily="34" charset="0"/>
              </a:rPr>
              <a:t>- Outlook 2035 on global GBFS imports and exports	 28</a:t>
            </a:r>
            <a:endParaRPr lang="en-GB" sz="1600" dirty="0">
              <a:latin typeface="Arial" pitchFamily="34" charset="0"/>
              <a:cs typeface="Arial" pitchFamily="34" charset="0"/>
            </a:endParaRPr>
          </a:p>
          <a:p>
            <a:pPr marL="457200" indent="-457200">
              <a:buClr>
                <a:schemeClr val="bg1"/>
              </a:buClr>
              <a:tabLst>
                <a:tab pos="268288" algn="l"/>
              </a:tabLst>
            </a:pPr>
            <a:r>
              <a:rPr lang="de-DE" sz="1600">
                <a:latin typeface="Arial" pitchFamily="34" charset="0"/>
                <a:cs typeface="Arial" pitchFamily="34" charset="0"/>
              </a:rPr>
              <a:t>	</a:t>
            </a:r>
            <a:r>
              <a:rPr lang="de-DE" sz="1600" smtClean="0">
                <a:latin typeface="Arial" pitchFamily="34" charset="0"/>
                <a:cs typeface="Arial" pitchFamily="34" charset="0"/>
              </a:rPr>
              <a:t>- Outlook 2035 on regional GBFS imports		 29</a:t>
            </a:r>
          </a:p>
          <a:p>
            <a:pPr marL="457200" indent="-457200">
              <a:buClr>
                <a:schemeClr val="bg1"/>
              </a:buClr>
              <a:tabLst>
                <a:tab pos="268288" algn="l"/>
              </a:tabLst>
            </a:pPr>
            <a:r>
              <a:rPr lang="de-DE" sz="1600">
                <a:latin typeface="Arial" pitchFamily="34" charset="0"/>
                <a:cs typeface="Arial" pitchFamily="34" charset="0"/>
              </a:rPr>
              <a:t>	</a:t>
            </a:r>
            <a:r>
              <a:rPr lang="de-DE" sz="1600" smtClean="0">
                <a:latin typeface="Arial" pitchFamily="34" charset="0"/>
                <a:cs typeface="Arial" pitchFamily="34" charset="0"/>
              </a:rPr>
              <a:t>- Outlook </a:t>
            </a:r>
            <a:r>
              <a:rPr lang="de-DE" sz="1600">
                <a:latin typeface="Arial" pitchFamily="34" charset="0"/>
                <a:cs typeface="Arial" pitchFamily="34" charset="0"/>
              </a:rPr>
              <a:t>2035 on </a:t>
            </a:r>
            <a:r>
              <a:rPr lang="de-DE" sz="1600" smtClean="0">
                <a:latin typeface="Arial" pitchFamily="34" charset="0"/>
                <a:cs typeface="Arial" pitchFamily="34" charset="0"/>
              </a:rPr>
              <a:t>regional </a:t>
            </a:r>
            <a:r>
              <a:rPr lang="de-DE" sz="1600">
                <a:latin typeface="Arial" pitchFamily="34" charset="0"/>
                <a:cs typeface="Arial" pitchFamily="34" charset="0"/>
              </a:rPr>
              <a:t>GBFS </a:t>
            </a:r>
            <a:r>
              <a:rPr lang="de-DE" sz="1600" smtClean="0">
                <a:latin typeface="Arial" pitchFamily="34" charset="0"/>
                <a:cs typeface="Arial" pitchFamily="34" charset="0"/>
              </a:rPr>
              <a:t>exports		 30</a:t>
            </a:r>
            <a:endParaRPr lang="de-DE" sz="160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endParaRPr lang="en-GB" sz="1600" u="sng"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(2)</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0679847"/>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buClr>
                <a:schemeClr val="bg1"/>
              </a:buClr>
              <a:tabLst>
                <a:tab pos="268288" algn="l"/>
                <a:tab pos="5556250" algn="l"/>
              </a:tabLst>
            </a:pPr>
            <a:r>
              <a:rPr lang="en-GB" sz="1600" dirty="0">
                <a:latin typeface="Arial" pitchFamily="34" charset="0"/>
                <a:cs typeface="Arial" pitchFamily="34" charset="0"/>
              </a:rPr>
              <a:t>2ff Executive summary 	 							 	   </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a:t>
            </a:r>
            <a:r>
              <a:rPr lang="en-US" sz="1600">
                <a:latin typeface="Arial" pitchFamily="34" charset="0"/>
                <a:cs typeface="Arial" pitchFamily="34" charset="0"/>
              </a:rPr>
              <a:t>- </a:t>
            </a:r>
            <a:r>
              <a:rPr lang="en-GB" sz="1600" smtClean="0">
                <a:latin typeface="Arial" pitchFamily="34" charset="0"/>
                <a:cs typeface="Arial" pitchFamily="34" charset="0"/>
              </a:rPr>
              <a:t>Ground GBFS share on imports/exports	</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31</a:t>
            </a:r>
          </a:p>
          <a:p>
            <a:pPr marL="457200" indent="-457200">
              <a:buClr>
                <a:schemeClr val="bg1"/>
              </a:buClr>
              <a:tabLst>
                <a:tab pos="268288" algn="l"/>
              </a:tabLst>
            </a:pPr>
            <a:r>
              <a:rPr lang="en-GB" sz="1600" smtClean="0">
                <a:latin typeface="Arial" pitchFamily="34" charset="0"/>
                <a:cs typeface="Arial" pitchFamily="34" charset="0"/>
              </a:rPr>
              <a:t>  	- Global </a:t>
            </a:r>
            <a:r>
              <a:rPr lang="en-GB" sz="1600">
                <a:latin typeface="Arial" pitchFamily="34" charset="0"/>
                <a:cs typeface="Arial" pitchFamily="34" charset="0"/>
              </a:rPr>
              <a:t>GBFS consumption outlook </a:t>
            </a:r>
            <a:r>
              <a:rPr lang="en-GB" sz="1600" smtClean="0">
                <a:latin typeface="Arial" pitchFamily="34" charset="0"/>
                <a:cs typeface="Arial" pitchFamily="34" charset="0"/>
              </a:rPr>
              <a:t>2035		 32</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 Regional GBFS consumption outlook 2030		</a:t>
            </a:r>
            <a:r>
              <a:rPr lang="en-GB" sz="1600">
                <a:latin typeface="Arial" pitchFamily="34" charset="0"/>
                <a:cs typeface="Arial" pitchFamily="34" charset="0"/>
              </a:rPr>
              <a:t> </a:t>
            </a:r>
            <a:r>
              <a:rPr lang="en-GB" sz="1600" smtClean="0">
                <a:latin typeface="Arial" pitchFamily="34" charset="0"/>
                <a:cs typeface="Arial" pitchFamily="34" charset="0"/>
              </a:rPr>
              <a:t>33</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 Latest GBFS use in the cement industry </a:t>
            </a:r>
            <a:r>
              <a:rPr lang="en-GB" sz="1600">
                <a:latin typeface="Arial" pitchFamily="34" charset="0"/>
                <a:cs typeface="Arial" pitchFamily="34" charset="0"/>
              </a:rPr>
              <a:t>in </a:t>
            </a:r>
            <a:r>
              <a:rPr lang="en-GB" sz="1600" smtClean="0">
                <a:latin typeface="Arial" pitchFamily="34" charset="0"/>
                <a:cs typeface="Arial" pitchFamily="34" charset="0"/>
              </a:rPr>
              <a:t>2023</a:t>
            </a: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34</a:t>
            </a:r>
            <a:endParaRPr lang="en-US" sz="1600" dirty="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3 	GBFS and other substitute materials			</a:t>
            </a:r>
            <a:r>
              <a:rPr lang="en-GB" sz="1600">
                <a:latin typeface="Arial" pitchFamily="34" charset="0"/>
                <a:cs typeface="Arial" pitchFamily="34" charset="0"/>
              </a:rPr>
              <a:t> </a:t>
            </a:r>
            <a:r>
              <a:rPr lang="en-GB" sz="1600" smtClean="0">
                <a:latin typeface="Arial" pitchFamily="34" charset="0"/>
                <a:cs typeface="Arial" pitchFamily="34" charset="0"/>
              </a:rPr>
              <a:t>35 </a:t>
            </a:r>
            <a:r>
              <a:rPr lang="en-GB" sz="1600">
                <a:latin typeface="Arial" pitchFamily="34" charset="0"/>
                <a:cs typeface="Arial" pitchFamily="34" charset="0"/>
              </a:rPr>
              <a:t>- </a:t>
            </a:r>
            <a:r>
              <a:rPr lang="en-GB" sz="1600" smtClean="0">
                <a:latin typeface="Arial" pitchFamily="34" charset="0"/>
                <a:cs typeface="Arial" pitchFamily="34" charset="0"/>
              </a:rPr>
              <a:t>46</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Net zero roadmap by the cement industry		 35</a:t>
            </a:r>
          </a:p>
          <a:p>
            <a:pPr marL="457200" indent="-457200">
              <a:buClr>
                <a:schemeClr val="bg1"/>
              </a:buClr>
              <a:tabLst>
                <a:tab pos="268288" algn="l"/>
              </a:tabLst>
            </a:pPr>
            <a:r>
              <a:rPr lang="en-GB" sz="1600">
                <a:latin typeface="Arial" pitchFamily="34" charset="0"/>
                <a:cs typeface="Arial" pitchFamily="34" charset="0"/>
              </a:rPr>
              <a:t>	</a:t>
            </a:r>
            <a:r>
              <a:rPr lang="en-GB" sz="1600" smtClean="0">
                <a:latin typeface="Arial" pitchFamily="34" charset="0"/>
                <a:cs typeface="Arial" pitchFamily="34" charset="0"/>
              </a:rPr>
              <a:t>- Definitions </a:t>
            </a:r>
            <a:r>
              <a:rPr lang="en-GB" sz="1600" dirty="0">
                <a:latin typeface="Arial" pitchFamily="34" charset="0"/>
                <a:cs typeface="Arial" pitchFamily="34" charset="0"/>
              </a:rPr>
              <a:t>for SCMs				</a:t>
            </a:r>
            <a:r>
              <a:rPr lang="en-GB" sz="1600">
                <a:latin typeface="Arial" pitchFamily="34" charset="0"/>
                <a:cs typeface="Arial" pitchFamily="34" charset="0"/>
              </a:rPr>
              <a:t> </a:t>
            </a:r>
            <a:r>
              <a:rPr lang="en-GB" sz="1600" smtClean="0">
                <a:latin typeface="Arial" pitchFamily="34" charset="0"/>
                <a:cs typeface="Arial" pitchFamily="34" charset="0"/>
              </a:rPr>
              <a:t>36 </a:t>
            </a:r>
            <a:r>
              <a:rPr lang="en-GB" sz="1600">
                <a:latin typeface="Arial" pitchFamily="34" charset="0"/>
                <a:cs typeface="Arial" pitchFamily="34" charset="0"/>
              </a:rPr>
              <a:t>- </a:t>
            </a:r>
            <a:r>
              <a:rPr lang="en-GB" sz="1600" smtClean="0">
                <a:latin typeface="Arial" pitchFamily="34" charset="0"/>
                <a:cs typeface="Arial" pitchFamily="34" charset="0"/>
              </a:rPr>
              <a:t>37</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 Ternary diagram for SCMs			</a:t>
            </a:r>
            <a:r>
              <a:rPr lang="en-GB" sz="1600">
                <a:latin typeface="Arial" pitchFamily="34" charset="0"/>
                <a:cs typeface="Arial" pitchFamily="34" charset="0"/>
              </a:rPr>
              <a:t> </a:t>
            </a:r>
            <a:r>
              <a:rPr lang="en-GB" sz="1600" smtClean="0">
                <a:latin typeface="Arial" pitchFamily="34" charset="0"/>
                <a:cs typeface="Arial" pitchFamily="34" charset="0"/>
              </a:rPr>
              <a:t>38</a:t>
            </a: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 Comparison of Portland cement and GBFS		</a:t>
            </a:r>
            <a:r>
              <a:rPr lang="en-GB" sz="1600">
                <a:latin typeface="Arial" pitchFamily="34" charset="0"/>
                <a:cs typeface="Arial" pitchFamily="34" charset="0"/>
              </a:rPr>
              <a:t> </a:t>
            </a:r>
            <a:r>
              <a:rPr lang="en-GB" sz="1600" smtClean="0">
                <a:latin typeface="Arial" pitchFamily="34" charset="0"/>
                <a:cs typeface="Arial" pitchFamily="34" charset="0"/>
              </a:rPr>
              <a:t>39</a:t>
            </a:r>
            <a:endParaRPr lang="en-GB"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Impact of SCMs on the cement production		</a:t>
            </a:r>
            <a:r>
              <a:rPr lang="en-US" sz="1600">
                <a:latin typeface="Arial" pitchFamily="34" charset="0"/>
                <a:cs typeface="Arial" pitchFamily="34" charset="0"/>
              </a:rPr>
              <a:t> </a:t>
            </a:r>
            <a:r>
              <a:rPr lang="en-US" sz="1600" smtClean="0">
                <a:latin typeface="Arial" pitchFamily="34" charset="0"/>
                <a:cs typeface="Arial" pitchFamily="34" charset="0"/>
              </a:rPr>
              <a:t>40</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Application in major countries/regions		</a:t>
            </a:r>
            <a:r>
              <a:rPr lang="en-US" sz="1600">
                <a:latin typeface="Arial" pitchFamily="34" charset="0"/>
                <a:cs typeface="Arial" pitchFamily="34" charset="0"/>
              </a:rPr>
              <a:t> </a:t>
            </a:r>
            <a:r>
              <a:rPr lang="en-US" sz="1600" smtClean="0">
                <a:latin typeface="Arial" pitchFamily="34" charset="0"/>
                <a:cs typeface="Arial" pitchFamily="34" charset="0"/>
              </a:rPr>
              <a:t>41 </a:t>
            </a:r>
            <a:r>
              <a:rPr lang="en-US" sz="1600">
                <a:latin typeface="Arial" pitchFamily="34" charset="0"/>
                <a:cs typeface="Arial" pitchFamily="34" charset="0"/>
              </a:rPr>
              <a:t>- </a:t>
            </a:r>
            <a:r>
              <a:rPr lang="en-US" sz="1600" smtClean="0">
                <a:latin typeface="Arial" pitchFamily="34" charset="0"/>
                <a:cs typeface="Arial" pitchFamily="34" charset="0"/>
              </a:rPr>
              <a:t>46</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 pos="5556250" algn="l"/>
              </a:tabLst>
            </a:pPr>
            <a:r>
              <a:rPr lang="en-GB" sz="1600">
                <a:latin typeface="Arial" pitchFamily="34" charset="0"/>
                <a:cs typeface="Arial" pitchFamily="34" charset="0"/>
              </a:rPr>
              <a:t>4 	</a:t>
            </a:r>
            <a:r>
              <a:rPr lang="en-US" sz="1600">
                <a:latin typeface="Arial" pitchFamily="34" charset="0"/>
                <a:cs typeface="Arial" pitchFamily="34" charset="0"/>
              </a:rPr>
              <a:t>Cement &amp; concrete industry trends </a:t>
            </a:r>
            <a:r>
              <a:rPr lang="en-GB" sz="1600">
                <a:latin typeface="Arial" pitchFamily="34" charset="0"/>
                <a:cs typeface="Arial" pitchFamily="34" charset="0"/>
              </a:rPr>
              <a:t>	</a:t>
            </a:r>
            <a:r>
              <a:rPr lang="en-GB" sz="1600" smtClean="0">
                <a:latin typeface="Arial" pitchFamily="34" charset="0"/>
                <a:cs typeface="Arial" pitchFamily="34" charset="0"/>
              </a:rPr>
              <a:t>47 </a:t>
            </a:r>
            <a:r>
              <a:rPr lang="en-GB" sz="1600">
                <a:latin typeface="Arial" pitchFamily="34" charset="0"/>
                <a:cs typeface="Arial" pitchFamily="34" charset="0"/>
              </a:rPr>
              <a:t>- </a:t>
            </a:r>
            <a:r>
              <a:rPr lang="en-GB" sz="1600" smtClean="0">
                <a:latin typeface="Arial" pitchFamily="34" charset="0"/>
                <a:cs typeface="Arial" pitchFamily="34" charset="0"/>
              </a:rPr>
              <a:t>57 </a:t>
            </a:r>
            <a:r>
              <a:rPr lang="en-GB" sz="1600">
                <a:latin typeface="Arial" pitchFamily="34" charset="0"/>
                <a:cs typeface="Arial" pitchFamily="34" charset="0"/>
              </a:rPr>
              <a:t>							 	   </a:t>
            </a:r>
          </a:p>
          <a:p>
            <a:pPr marL="457200" indent="-457200">
              <a:buClr>
                <a:schemeClr val="bg1"/>
              </a:buClr>
              <a:tabLst>
                <a:tab pos="268288" algn="l"/>
              </a:tabLst>
            </a:pPr>
            <a:r>
              <a:rPr lang="en-GB" sz="1600" smtClean="0">
                <a:latin typeface="Arial" pitchFamily="34" charset="0"/>
                <a:cs typeface="Arial" pitchFamily="34" charset="0"/>
              </a:rPr>
              <a:t>	- </a:t>
            </a:r>
            <a:r>
              <a:rPr lang="en-US" sz="1600">
                <a:latin typeface="Arial" pitchFamily="34" charset="0"/>
                <a:cs typeface="Arial" pitchFamily="34" charset="0"/>
              </a:rPr>
              <a:t>CO</a:t>
            </a:r>
            <a:r>
              <a:rPr lang="en-US" sz="1600" baseline="-25000">
                <a:latin typeface="Arial" pitchFamily="34" charset="0"/>
                <a:cs typeface="Arial" pitchFamily="34" charset="0"/>
              </a:rPr>
              <a:t>2</a:t>
            </a:r>
            <a:r>
              <a:rPr lang="en-US" sz="1600">
                <a:latin typeface="Arial" pitchFamily="34" charset="0"/>
                <a:cs typeface="Arial" pitchFamily="34" charset="0"/>
              </a:rPr>
              <a:t> and carbon neutrality targets			 </a:t>
            </a:r>
            <a:r>
              <a:rPr lang="en-US" sz="1600" smtClean="0">
                <a:latin typeface="Arial" pitchFamily="34" charset="0"/>
                <a:cs typeface="Arial" pitchFamily="34" charset="0"/>
              </a:rPr>
              <a:t>47 </a:t>
            </a:r>
            <a:r>
              <a:rPr lang="en-US" sz="1600">
                <a:latin typeface="Arial" pitchFamily="34" charset="0"/>
                <a:cs typeface="Arial" pitchFamily="34" charset="0"/>
              </a:rPr>
              <a:t>- </a:t>
            </a:r>
            <a:r>
              <a:rPr lang="en-US" sz="1600" smtClean="0">
                <a:latin typeface="Arial" pitchFamily="34" charset="0"/>
                <a:cs typeface="Arial" pitchFamily="34" charset="0"/>
              </a:rPr>
              <a:t>48</a:t>
            </a:r>
            <a:endParaRPr lang="en-US" sz="1600">
              <a:latin typeface="Arial" pitchFamily="34" charset="0"/>
              <a:cs typeface="Arial" pitchFamily="34" charset="0"/>
            </a:endParaRPr>
          </a:p>
          <a:p>
            <a:pPr marL="457200" indent="-457200">
              <a:buClr>
                <a:schemeClr val="bg1"/>
              </a:buClr>
              <a:tabLst>
                <a:tab pos="268288" algn="l"/>
              </a:tabLst>
            </a:pPr>
            <a:r>
              <a:rPr lang="de-DE" sz="1600">
                <a:latin typeface="Arial" pitchFamily="34" charset="0"/>
                <a:cs typeface="Arial" pitchFamily="34" charset="0"/>
              </a:rPr>
              <a:t>	</a:t>
            </a:r>
            <a:r>
              <a:rPr lang="de-DE" sz="1600" smtClean="0">
                <a:latin typeface="Arial" pitchFamily="34" charset="0"/>
                <a:cs typeface="Arial" pitchFamily="34" charset="0"/>
              </a:rPr>
              <a:t>- </a:t>
            </a:r>
            <a:r>
              <a:rPr lang="en-US" sz="1600">
                <a:latin typeface="Arial" pitchFamily="34" charset="0"/>
                <a:cs typeface="Arial" pitchFamily="34" charset="0"/>
              </a:rPr>
              <a:t>Global cement production outlook </a:t>
            </a:r>
            <a:r>
              <a:rPr lang="en-US" sz="1600" smtClean="0">
                <a:latin typeface="Arial" pitchFamily="34" charset="0"/>
                <a:cs typeface="Arial" pitchFamily="34" charset="0"/>
              </a:rPr>
              <a:t>2035</a:t>
            </a:r>
            <a:r>
              <a:rPr lang="en-US" sz="1600">
                <a:latin typeface="Arial" pitchFamily="34" charset="0"/>
                <a:cs typeface="Arial" pitchFamily="34" charset="0"/>
              </a:rPr>
              <a:t>		 </a:t>
            </a:r>
            <a:r>
              <a:rPr lang="en-US" sz="1600" smtClean="0">
                <a:latin typeface="Arial" pitchFamily="34" charset="0"/>
                <a:cs typeface="Arial" pitchFamily="34" charset="0"/>
              </a:rPr>
              <a:t>49</a:t>
            </a:r>
            <a:endParaRPr lang="en-US" sz="1600">
              <a:latin typeface="Arial" pitchFamily="34" charset="0"/>
              <a:cs typeface="Arial" pitchFamily="34" charset="0"/>
            </a:endParaRPr>
          </a:p>
          <a:p>
            <a:pPr marL="457200" indent="-457200">
              <a:buClr>
                <a:schemeClr val="bg1"/>
              </a:buClr>
              <a:tabLst>
                <a:tab pos="268288" algn="l"/>
              </a:tabLst>
            </a:pPr>
            <a:r>
              <a:rPr lang="en-GB" sz="1600">
                <a:latin typeface="Arial" pitchFamily="34" charset="0"/>
                <a:cs typeface="Arial" pitchFamily="34" charset="0"/>
              </a:rPr>
              <a:t>	- </a:t>
            </a:r>
            <a:r>
              <a:rPr lang="en-US" sz="1600">
                <a:latin typeface="Arial" pitchFamily="34" charset="0"/>
                <a:cs typeface="Arial" pitchFamily="34" charset="0"/>
              </a:rPr>
              <a:t>Cement production outlook </a:t>
            </a:r>
            <a:r>
              <a:rPr lang="en-US" sz="1600" smtClean="0">
                <a:latin typeface="Arial" pitchFamily="34" charset="0"/>
                <a:cs typeface="Arial" pitchFamily="34" charset="0"/>
              </a:rPr>
              <a:t>2035 </a:t>
            </a:r>
            <a:r>
              <a:rPr lang="en-US" sz="1600">
                <a:latin typeface="Arial" pitchFamily="34" charset="0"/>
                <a:cs typeface="Arial" pitchFamily="34" charset="0"/>
              </a:rPr>
              <a:t>by regions 		 </a:t>
            </a:r>
            <a:r>
              <a:rPr lang="en-US" sz="1600" smtClean="0">
                <a:latin typeface="Arial" pitchFamily="34" charset="0"/>
                <a:cs typeface="Arial" pitchFamily="34" charset="0"/>
              </a:rPr>
              <a:t>50</a:t>
            </a:r>
            <a:endParaRPr lang="en-GB" sz="1600">
              <a:latin typeface="Arial" pitchFamily="34" charset="0"/>
              <a:cs typeface="Arial" pitchFamily="34" charset="0"/>
            </a:endParaRPr>
          </a:p>
          <a:p>
            <a:pPr marL="457200" indent="-457200">
              <a:buClr>
                <a:schemeClr val="bg1"/>
              </a:buClr>
              <a:tabLst>
                <a:tab pos="268288" algn="l"/>
              </a:tabLst>
            </a:pPr>
            <a:r>
              <a:rPr lang="en-GB" sz="1600">
                <a:latin typeface="Arial" pitchFamily="34" charset="0"/>
                <a:cs typeface="Arial" pitchFamily="34" charset="0"/>
              </a:rPr>
              <a:t>	</a:t>
            </a:r>
            <a:r>
              <a:rPr lang="de-DE" sz="1600" smtClean="0">
                <a:latin typeface="Arial" pitchFamily="34" charset="0"/>
                <a:cs typeface="Arial" pitchFamily="34" charset="0"/>
              </a:rPr>
              <a:t>- </a:t>
            </a:r>
            <a:r>
              <a:rPr lang="en-US" sz="1600">
                <a:latin typeface="Arial" pitchFamily="34" charset="0"/>
                <a:cs typeface="Arial" pitchFamily="34" charset="0"/>
              </a:rPr>
              <a:t>Countries with a large share of slag cement		 </a:t>
            </a:r>
            <a:r>
              <a:rPr lang="en-US" sz="1600" smtClean="0">
                <a:latin typeface="Arial" pitchFamily="34" charset="0"/>
                <a:cs typeface="Arial" pitchFamily="34" charset="0"/>
              </a:rPr>
              <a:t>51 </a:t>
            </a:r>
            <a:r>
              <a:rPr lang="en-US" sz="1600">
                <a:latin typeface="Arial" pitchFamily="34" charset="0"/>
                <a:cs typeface="Arial" pitchFamily="34" charset="0"/>
              </a:rPr>
              <a:t>- </a:t>
            </a:r>
            <a:r>
              <a:rPr lang="en-US" sz="1600" smtClean="0">
                <a:latin typeface="Arial" pitchFamily="34" charset="0"/>
                <a:cs typeface="Arial" pitchFamily="34" charset="0"/>
              </a:rPr>
              <a:t>52</a:t>
            </a:r>
            <a:endParaRPr lang="en-GB" sz="1600">
              <a:latin typeface="Arial" pitchFamily="34" charset="0"/>
              <a:cs typeface="Arial" pitchFamily="34" charset="0"/>
            </a:endParaRPr>
          </a:p>
          <a:p>
            <a:pPr marL="457200" indent="-457200">
              <a:buClr>
                <a:schemeClr val="bg1"/>
              </a:buClr>
              <a:tabLst>
                <a:tab pos="268288" algn="l"/>
              </a:tabLst>
            </a:pPr>
            <a:r>
              <a:rPr lang="en-GB" sz="1600">
                <a:latin typeface="Arial" pitchFamily="34" charset="0"/>
                <a:cs typeface="Arial" pitchFamily="34" charset="0"/>
              </a:rPr>
              <a:t>	- </a:t>
            </a:r>
            <a:r>
              <a:rPr lang="en-US" sz="1600">
                <a:latin typeface="Arial" pitchFamily="34" charset="0"/>
                <a:cs typeface="Arial" pitchFamily="34" charset="0"/>
              </a:rPr>
              <a:t>Cement, the base material for concrete		 </a:t>
            </a:r>
            <a:r>
              <a:rPr lang="en-US" sz="1600" smtClean="0">
                <a:latin typeface="Arial" pitchFamily="34" charset="0"/>
                <a:cs typeface="Arial" pitchFamily="34" charset="0"/>
              </a:rPr>
              <a:t>53</a:t>
            </a:r>
            <a:endParaRPr lang="en-US" sz="160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endParaRPr lang="en-GB" sz="1600" u="sng" dirty="0">
              <a:latin typeface="Arial" pitchFamily="34" charset="0"/>
              <a:cs typeface="Arial" pitchFamily="34" charset="0"/>
            </a:endParaRPr>
          </a:p>
          <a:p>
            <a:pPr marL="457200" indent="-457200">
              <a:buClr>
                <a:schemeClr val="bg1"/>
              </a:buClr>
              <a:tabLst>
                <a:tab pos="268288" algn="l"/>
              </a:tabLst>
            </a:pPr>
            <a:r>
              <a:rPr lang="de-DE" sz="1600" dirty="0">
                <a:latin typeface="Arial" pitchFamily="34" charset="0"/>
                <a:cs typeface="Arial" pitchFamily="34" charset="0"/>
              </a:rPr>
              <a:t>	</a:t>
            </a: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568514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(3)</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1172289"/>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buClr>
                <a:schemeClr val="bg1"/>
              </a:buClr>
              <a:tabLst>
                <a:tab pos="268288" algn="l"/>
                <a:tab pos="5556250" algn="l"/>
              </a:tabLst>
            </a:pPr>
            <a:r>
              <a:rPr lang="en-GB" sz="1600" dirty="0">
                <a:latin typeface="Arial" pitchFamily="34" charset="0"/>
                <a:cs typeface="Arial" pitchFamily="34" charset="0"/>
              </a:rPr>
              <a:t>4 	</a:t>
            </a:r>
            <a:r>
              <a:rPr lang="en-US" sz="1600" dirty="0">
                <a:latin typeface="Arial" pitchFamily="34" charset="0"/>
                <a:cs typeface="Arial" pitchFamily="34" charset="0"/>
              </a:rPr>
              <a:t>Cement &amp; concrete industry trends </a:t>
            </a:r>
            <a:r>
              <a:rPr lang="en-GB" sz="1600">
                <a:latin typeface="Arial" pitchFamily="34" charset="0"/>
                <a:cs typeface="Arial" pitchFamily="34" charset="0"/>
              </a:rPr>
              <a:t>	</a:t>
            </a:r>
            <a:r>
              <a:rPr lang="en-GB" sz="1600" smtClean="0">
                <a:latin typeface="Arial" pitchFamily="34" charset="0"/>
                <a:cs typeface="Arial" pitchFamily="34" charset="0"/>
              </a:rPr>
              <a:t>ff</a:t>
            </a:r>
            <a:r>
              <a:rPr lang="en-GB" sz="1600" dirty="0">
                <a:latin typeface="Arial" pitchFamily="34" charset="0"/>
                <a:cs typeface="Arial" pitchFamily="34" charset="0"/>
              </a:rPr>
              <a:t>							 	   </a:t>
            </a:r>
          </a:p>
          <a:p>
            <a:pPr marL="457200" indent="-457200">
              <a:buClr>
                <a:schemeClr val="bg1"/>
              </a:buClr>
              <a:tabLst>
                <a:tab pos="268288" algn="l"/>
              </a:tabLst>
            </a:pPr>
            <a:r>
              <a:rPr lang="en-US" sz="1600" dirty="0">
                <a:latin typeface="Arial" pitchFamily="34" charset="0"/>
                <a:cs typeface="Arial" pitchFamily="34" charset="0"/>
              </a:rPr>
              <a:t>	- Cement &amp; concrete consumption </a:t>
            </a:r>
            <a:r>
              <a:rPr lang="en-US" sz="1600">
                <a:latin typeface="Arial" pitchFamily="34" charset="0"/>
                <a:cs typeface="Arial" pitchFamily="34" charset="0"/>
              </a:rPr>
              <a:t>in </a:t>
            </a:r>
            <a:r>
              <a:rPr lang="en-US" sz="1600" smtClean="0">
                <a:latin typeface="Arial" pitchFamily="34" charset="0"/>
                <a:cs typeface="Arial" pitchFamily="34" charset="0"/>
              </a:rPr>
              <a:t>Europe 2017-19</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54</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Average cement content in RMC </a:t>
            </a:r>
            <a:r>
              <a:rPr lang="en-US" sz="1600">
                <a:latin typeface="Arial" pitchFamily="34" charset="0"/>
                <a:cs typeface="Arial" pitchFamily="34" charset="0"/>
              </a:rPr>
              <a:t>in </a:t>
            </a:r>
            <a:r>
              <a:rPr lang="en-US" sz="1600" smtClean="0">
                <a:latin typeface="Arial" pitchFamily="34" charset="0"/>
                <a:cs typeface="Arial" pitchFamily="34" charset="0"/>
              </a:rPr>
              <a:t>Europe 2017-19</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55</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Addition material consumption for RMC in Europe	</a:t>
            </a:r>
            <a:r>
              <a:rPr lang="en-US" sz="1600">
                <a:latin typeface="Arial" pitchFamily="34" charset="0"/>
                <a:cs typeface="Arial" pitchFamily="34" charset="0"/>
              </a:rPr>
              <a:t> </a:t>
            </a:r>
            <a:r>
              <a:rPr lang="en-US" sz="1600" smtClean="0">
                <a:latin typeface="Arial" pitchFamily="34" charset="0"/>
                <a:cs typeface="Arial" pitchFamily="34" charset="0"/>
              </a:rPr>
              <a:t>56</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Outlook 2030 on additions for RMC </a:t>
            </a:r>
            <a:r>
              <a:rPr lang="en-US" sz="1600">
                <a:latin typeface="Arial" pitchFamily="34" charset="0"/>
                <a:cs typeface="Arial" pitchFamily="34" charset="0"/>
              </a:rPr>
              <a:t>in </a:t>
            </a:r>
            <a:r>
              <a:rPr lang="en-US" sz="1600" smtClean="0">
                <a:latin typeface="Arial" pitchFamily="34" charset="0"/>
                <a:cs typeface="Arial" pitchFamily="34" charset="0"/>
              </a:rPr>
              <a:t>EU 17</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57</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5 	Iron &amp; steel industry trends 			</a:t>
            </a:r>
            <a:r>
              <a:rPr lang="en-US" sz="1600">
                <a:latin typeface="Arial" pitchFamily="34" charset="0"/>
                <a:cs typeface="Arial" pitchFamily="34" charset="0"/>
              </a:rPr>
              <a:t> </a:t>
            </a:r>
            <a:r>
              <a:rPr lang="en-US" sz="1600" smtClean="0">
                <a:latin typeface="Arial" pitchFamily="34" charset="0"/>
                <a:cs typeface="Arial" pitchFamily="34" charset="0"/>
              </a:rPr>
              <a:t>58 </a:t>
            </a:r>
            <a:r>
              <a:rPr lang="en-US" sz="1600">
                <a:latin typeface="Arial" pitchFamily="34" charset="0"/>
                <a:cs typeface="Arial" pitchFamily="34" charset="0"/>
              </a:rPr>
              <a:t>- </a:t>
            </a:r>
            <a:r>
              <a:rPr lang="en-US" sz="1600" smtClean="0">
                <a:latin typeface="Arial" pitchFamily="34" charset="0"/>
                <a:cs typeface="Arial" pitchFamily="34" charset="0"/>
              </a:rPr>
              <a:t>82</a:t>
            </a:r>
            <a:endParaRPr lang="en-US" sz="1600" dirty="0">
              <a:latin typeface="Arial" pitchFamily="34" charset="0"/>
              <a:cs typeface="Arial" pitchFamily="34" charset="0"/>
            </a:endParaRPr>
          </a:p>
          <a:p>
            <a:pPr marL="457200" indent="-457200">
              <a:buClr>
                <a:schemeClr val="bg1"/>
              </a:buClr>
              <a:tabLst>
                <a:tab pos="268288" algn="l"/>
              </a:tabLst>
            </a:pPr>
            <a:r>
              <a:rPr lang="en-US" sz="1600" smtClean="0">
                <a:latin typeface="Arial" pitchFamily="34" charset="0"/>
                <a:cs typeface="Arial" pitchFamily="34" charset="0"/>
              </a:rPr>
              <a:t>	- </a:t>
            </a:r>
            <a:r>
              <a:rPr lang="en-US" sz="1600">
                <a:latin typeface="Arial" pitchFamily="34" charset="0"/>
                <a:cs typeface="Arial" pitchFamily="34" charset="0"/>
              </a:rPr>
              <a:t>Crude steel production by country			 </a:t>
            </a:r>
            <a:r>
              <a:rPr lang="en-US" sz="1600" smtClean="0">
                <a:latin typeface="Arial" pitchFamily="34" charset="0"/>
                <a:cs typeface="Arial" pitchFamily="34" charset="0"/>
              </a:rPr>
              <a:t>58</a:t>
            </a:r>
            <a:endParaRPr lang="en-US" sz="160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a:t>
            </a:r>
            <a:r>
              <a:rPr lang="en-US" sz="1600" dirty="0">
                <a:latin typeface="Arial" pitchFamily="34" charset="0"/>
                <a:cs typeface="Arial" pitchFamily="34" charset="0"/>
              </a:rPr>
              <a:t>Global crude steel development			</a:t>
            </a:r>
            <a:r>
              <a:rPr lang="en-US" sz="1600">
                <a:latin typeface="Arial" pitchFamily="34" charset="0"/>
                <a:cs typeface="Arial" pitchFamily="34" charset="0"/>
              </a:rPr>
              <a:t> </a:t>
            </a:r>
            <a:r>
              <a:rPr lang="en-US" sz="1600" smtClean="0">
                <a:latin typeface="Arial" pitchFamily="34" charset="0"/>
                <a:cs typeface="Arial" pitchFamily="34" charset="0"/>
              </a:rPr>
              <a:t>59</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Projection of steel demand 2050			 60 - 61</a:t>
            </a:r>
            <a:endParaRPr lang="en-US" sz="1600" dirty="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a:t>
            </a:r>
            <a:r>
              <a:rPr lang="en-US" sz="1600" dirty="0">
                <a:latin typeface="Arial" pitchFamily="34" charset="0"/>
                <a:cs typeface="Arial" pitchFamily="34" charset="0"/>
              </a:rPr>
              <a:t>Major steelmaking process routes			</a:t>
            </a:r>
            <a:r>
              <a:rPr lang="en-US" sz="1600">
                <a:latin typeface="Arial" pitchFamily="34" charset="0"/>
                <a:cs typeface="Arial" pitchFamily="34" charset="0"/>
              </a:rPr>
              <a:t> </a:t>
            </a:r>
            <a:r>
              <a:rPr lang="en-US" sz="1600" smtClean="0">
                <a:latin typeface="Arial" pitchFamily="34" charset="0"/>
                <a:cs typeface="Arial" pitchFamily="34" charset="0"/>
              </a:rPr>
              <a:t>62</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Crude steel production by process			</a:t>
            </a:r>
            <a:r>
              <a:rPr lang="en-US" sz="1600">
                <a:latin typeface="Arial" pitchFamily="34" charset="0"/>
                <a:cs typeface="Arial" pitchFamily="34" charset="0"/>
              </a:rPr>
              <a:t> </a:t>
            </a:r>
            <a:r>
              <a:rPr lang="en-US" sz="1600" smtClean="0">
                <a:latin typeface="Arial" pitchFamily="34" charset="0"/>
                <a:cs typeface="Arial" pitchFamily="34" charset="0"/>
              </a:rPr>
              <a:t>63</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Future projection of DRI plants			 64 - 65</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Pathways for net zero in the iron &amp; steel industry	 66 - 68</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dirty="0" err="1">
                <a:latin typeface="Arial" pitchFamily="34" charset="0"/>
                <a:cs typeface="Arial" pitchFamily="34" charset="0"/>
              </a:rPr>
              <a:t>Decarbonising</a:t>
            </a:r>
            <a:r>
              <a:rPr lang="en-US" sz="1600" dirty="0">
                <a:latin typeface="Arial" pitchFamily="34" charset="0"/>
                <a:cs typeface="Arial" pitchFamily="34" charset="0"/>
              </a:rPr>
              <a:t> the production of steel		</a:t>
            </a:r>
            <a:r>
              <a:rPr lang="en-US" sz="1600">
                <a:latin typeface="Arial" pitchFamily="34" charset="0"/>
                <a:cs typeface="Arial" pitchFamily="34" charset="0"/>
              </a:rPr>
              <a:t> </a:t>
            </a:r>
            <a:r>
              <a:rPr lang="en-US" sz="1600" smtClean="0">
                <a:latin typeface="Arial" pitchFamily="34" charset="0"/>
                <a:cs typeface="Arial" pitchFamily="34" charset="0"/>
              </a:rPr>
              <a:t>69 - 73</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BF and </a:t>
            </a:r>
            <a:r>
              <a:rPr lang="en-US" sz="1600">
                <a:latin typeface="Arial" pitchFamily="34" charset="0"/>
                <a:cs typeface="Arial" pitchFamily="34" charset="0"/>
              </a:rPr>
              <a:t>CCUS </a:t>
            </a:r>
            <a:r>
              <a:rPr lang="en-US" sz="1600" smtClean="0">
                <a:latin typeface="Arial" pitchFamily="34" charset="0"/>
                <a:cs typeface="Arial" pitchFamily="34" charset="0"/>
              </a:rPr>
              <a:t>- </a:t>
            </a:r>
            <a:r>
              <a:rPr lang="en-US" sz="1600">
                <a:latin typeface="Arial" pitchFamily="34" charset="0"/>
                <a:cs typeface="Arial" pitchFamily="34" charset="0"/>
              </a:rPr>
              <a:t>t</a:t>
            </a:r>
            <a:r>
              <a:rPr lang="en-US" sz="1600" smtClean="0">
                <a:latin typeface="Arial" pitchFamily="34" charset="0"/>
                <a:cs typeface="Arial" pitchFamily="34" charset="0"/>
              </a:rPr>
              <a:t>echnology development</a:t>
            </a:r>
            <a:r>
              <a:rPr lang="en-US" sz="1600">
                <a:latin typeface="Arial" pitchFamily="34" charset="0"/>
                <a:cs typeface="Arial" pitchFamily="34" charset="0"/>
              </a:rPr>
              <a:t>		 </a:t>
            </a:r>
            <a:r>
              <a:rPr lang="en-US" sz="1600" smtClean="0">
                <a:latin typeface="Arial" pitchFamily="34" charset="0"/>
                <a:cs typeface="Arial" pitchFamily="34" charset="0"/>
              </a:rPr>
              <a:t>74 </a:t>
            </a:r>
            <a:r>
              <a:rPr lang="de-DE" sz="1600">
                <a:latin typeface="Arial" pitchFamily="34" charset="0"/>
                <a:cs typeface="Arial" pitchFamily="34" charset="0"/>
              </a:rPr>
              <a:t>-</a:t>
            </a:r>
            <a:r>
              <a:rPr lang="en-US" sz="1600" smtClean="0">
                <a:latin typeface="Arial" pitchFamily="34" charset="0"/>
                <a:cs typeface="Arial" pitchFamily="34" charset="0"/>
              </a:rPr>
              <a:t> 77</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Average </a:t>
            </a:r>
            <a:r>
              <a:rPr lang="en-US" sz="1600">
                <a:latin typeface="Arial" pitchFamily="34" charset="0"/>
                <a:cs typeface="Arial" pitchFamily="34" charset="0"/>
              </a:rPr>
              <a:t>BF plant age by world region		 </a:t>
            </a:r>
            <a:r>
              <a:rPr lang="en-US" sz="1600" smtClean="0">
                <a:latin typeface="Arial" pitchFamily="34" charset="0"/>
                <a:cs typeface="Arial" pitchFamily="34" charset="0"/>
              </a:rPr>
              <a:t>78</a:t>
            </a:r>
            <a:endParaRPr lang="en-US" sz="1600">
              <a:latin typeface="Arial" pitchFamily="34" charset="0"/>
              <a:cs typeface="Arial" pitchFamily="34" charset="0"/>
            </a:endParaRPr>
          </a:p>
          <a:p>
            <a:pPr marL="457200" indent="-457200">
              <a:buClr>
                <a:schemeClr val="bg1"/>
              </a:buClr>
              <a:tabLst>
                <a:tab pos="268288" algn="l"/>
              </a:tabLst>
            </a:pPr>
            <a:r>
              <a:rPr lang="en-US" sz="1600" smtClean="0">
                <a:latin typeface="Arial" pitchFamily="34" charset="0"/>
                <a:cs typeface="Arial" pitchFamily="34" charset="0"/>
              </a:rPr>
              <a:t> 	- </a:t>
            </a:r>
            <a:r>
              <a:rPr lang="en-US" sz="1600">
                <a:latin typeface="Arial" pitchFamily="34" charset="0"/>
                <a:cs typeface="Arial" pitchFamily="34" charset="0"/>
              </a:rPr>
              <a:t>Crude steel &amp; iron making capacity by type, countries	</a:t>
            </a:r>
            <a:r>
              <a:rPr lang="en-GB" sz="1600">
                <a:latin typeface="Arial" pitchFamily="34" charset="0"/>
                <a:cs typeface="Arial" pitchFamily="34" charset="0"/>
              </a:rPr>
              <a:t> </a:t>
            </a:r>
            <a:r>
              <a:rPr lang="en-GB" sz="1600" smtClean="0">
                <a:latin typeface="Arial" pitchFamily="34" charset="0"/>
                <a:cs typeface="Arial" pitchFamily="34" charset="0"/>
              </a:rPr>
              <a:t>79</a:t>
            </a:r>
          </a:p>
          <a:p>
            <a:pPr marL="457200" indent="-457200">
              <a:buClr>
                <a:schemeClr val="bg1"/>
              </a:buClr>
              <a:tabLst>
                <a:tab pos="268288" algn="l"/>
              </a:tabLst>
            </a:pPr>
            <a:r>
              <a:rPr lang="en-GB" sz="1600">
                <a:latin typeface="Arial" pitchFamily="34" charset="0"/>
                <a:cs typeface="Arial" pitchFamily="34" charset="0"/>
              </a:rPr>
              <a:t>	</a:t>
            </a:r>
            <a:r>
              <a:rPr lang="en-GB" sz="1600" smtClean="0">
                <a:latin typeface="Arial" pitchFamily="34" charset="0"/>
                <a:cs typeface="Arial" pitchFamily="34" charset="0"/>
              </a:rPr>
              <a:t>- Steelmaking capacity under development		 80</a:t>
            </a:r>
          </a:p>
          <a:p>
            <a:pPr marL="457200" indent="-457200">
              <a:buClr>
                <a:schemeClr val="bg1"/>
              </a:buClr>
              <a:tabLst>
                <a:tab pos="268288" algn="l"/>
              </a:tabLst>
            </a:pPr>
            <a:r>
              <a:rPr lang="en-GB" sz="1600">
                <a:latin typeface="Arial" pitchFamily="34" charset="0"/>
                <a:cs typeface="Arial" pitchFamily="34" charset="0"/>
              </a:rPr>
              <a:t>	</a:t>
            </a:r>
            <a:r>
              <a:rPr lang="en-GB" sz="1600" smtClean="0">
                <a:latin typeface="Arial" pitchFamily="34" charset="0"/>
                <a:cs typeface="Arial" pitchFamily="34" charset="0"/>
              </a:rPr>
              <a:t>- Blast furnace capacity under development		 81 - 82</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1733300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(3)</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1910953"/>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buClr>
                <a:schemeClr val="bg1"/>
              </a:buClr>
              <a:tabLst>
                <a:tab pos="268288" algn="l"/>
              </a:tabLst>
            </a:pPr>
            <a:r>
              <a:rPr lang="en-US" sz="1600" smtClean="0">
                <a:latin typeface="Arial" pitchFamily="34" charset="0"/>
                <a:cs typeface="Arial" pitchFamily="34" charset="0"/>
              </a:rPr>
              <a:t>6 </a:t>
            </a:r>
            <a:r>
              <a:rPr lang="en-US" sz="1600" dirty="0">
                <a:latin typeface="Arial" pitchFamily="34" charset="0"/>
                <a:cs typeface="Arial" pitchFamily="34" charset="0"/>
              </a:rPr>
              <a:t>	Availability and supply of GBFS 			</a:t>
            </a:r>
            <a:r>
              <a:rPr lang="en-US" sz="1600">
                <a:latin typeface="Arial" pitchFamily="34" charset="0"/>
                <a:cs typeface="Arial" pitchFamily="34" charset="0"/>
              </a:rPr>
              <a:t> </a:t>
            </a:r>
            <a:r>
              <a:rPr lang="en-US" sz="1600" smtClean="0">
                <a:latin typeface="Arial" pitchFamily="34" charset="0"/>
                <a:cs typeface="Arial" pitchFamily="34" charset="0"/>
              </a:rPr>
              <a:t>83 </a:t>
            </a:r>
            <a:r>
              <a:rPr lang="en-US" sz="1600">
                <a:latin typeface="Arial" pitchFamily="34" charset="0"/>
                <a:cs typeface="Arial" pitchFamily="34" charset="0"/>
              </a:rPr>
              <a:t>- </a:t>
            </a:r>
            <a:r>
              <a:rPr lang="en-US" sz="1600" smtClean="0">
                <a:latin typeface="Arial" pitchFamily="34" charset="0"/>
                <a:cs typeface="Arial" pitchFamily="34" charset="0"/>
              </a:rPr>
              <a:t>108</a:t>
            </a:r>
            <a:endParaRPr lang="en-US" sz="1600" dirty="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Segmentation of the steel industry by hemispheres	 83</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The development of process routes			 84</a:t>
            </a:r>
          </a:p>
          <a:p>
            <a:pPr marL="457200" indent="-457200">
              <a:buClr>
                <a:schemeClr val="bg1"/>
              </a:buClr>
              <a:tabLst>
                <a:tab pos="268288" algn="l"/>
              </a:tabLst>
            </a:pPr>
            <a:r>
              <a:rPr lang="en-US" sz="1600">
                <a:latin typeface="Arial" pitchFamily="34" charset="0"/>
                <a:cs typeface="Arial" pitchFamily="34" charset="0"/>
              </a:rPr>
              <a:t>	- Influence of iron ore on BF and DRI technologies	 85</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Iron ore grades and development			 86 </a:t>
            </a:r>
            <a:r>
              <a:rPr lang="de-DE" sz="1600">
                <a:latin typeface="Arial" pitchFamily="34" charset="0"/>
                <a:cs typeface="Arial" pitchFamily="34" charset="0"/>
              </a:rPr>
              <a:t>-</a:t>
            </a:r>
            <a:r>
              <a:rPr lang="en-US" sz="1600" smtClean="0">
                <a:latin typeface="Arial" pitchFamily="34" charset="0"/>
                <a:cs typeface="Arial" pitchFamily="34" charset="0"/>
              </a:rPr>
              <a:t> 87</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Crude steel metallic feedstock consumption		 88</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a:t>
            </a:r>
            <a:r>
              <a:rPr lang="en-US" sz="1600" dirty="0">
                <a:latin typeface="Arial" pitchFamily="34" charset="0"/>
                <a:cs typeface="Arial" pitchFamily="34" charset="0"/>
              </a:rPr>
              <a:t>Definitions: Iron and steel slags			</a:t>
            </a:r>
            <a:r>
              <a:rPr lang="en-US" sz="1600">
                <a:latin typeface="Arial" pitchFamily="34" charset="0"/>
                <a:cs typeface="Arial" pitchFamily="34" charset="0"/>
              </a:rPr>
              <a:t> </a:t>
            </a:r>
            <a:r>
              <a:rPr lang="en-US" sz="1600" smtClean="0">
                <a:latin typeface="Arial" pitchFamily="34" charset="0"/>
                <a:cs typeface="Arial" pitchFamily="34" charset="0"/>
              </a:rPr>
              <a:t>89</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Slag rates in the iron and steel processes		</a:t>
            </a:r>
            <a:r>
              <a:rPr lang="en-US" sz="1600">
                <a:latin typeface="Arial" pitchFamily="34" charset="0"/>
                <a:cs typeface="Arial" pitchFamily="34" charset="0"/>
              </a:rPr>
              <a:t> </a:t>
            </a:r>
            <a:r>
              <a:rPr lang="en-US" sz="1600" smtClean="0">
                <a:latin typeface="Arial" pitchFamily="34" charset="0"/>
                <a:cs typeface="Arial" pitchFamily="34" charset="0"/>
              </a:rPr>
              <a:t>90</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Calculation of global slag quantities 			</a:t>
            </a:r>
            <a:r>
              <a:rPr lang="en-US" sz="1600">
                <a:latin typeface="Arial" pitchFamily="34" charset="0"/>
                <a:cs typeface="Arial" pitchFamily="34" charset="0"/>
              </a:rPr>
              <a:t> </a:t>
            </a:r>
            <a:r>
              <a:rPr lang="en-US" sz="1600" smtClean="0">
                <a:latin typeface="Arial" pitchFamily="34" charset="0"/>
                <a:cs typeface="Arial" pitchFamily="34" charset="0"/>
              </a:rPr>
              <a:t>91  </a:t>
            </a:r>
          </a:p>
          <a:p>
            <a:pPr marL="457200" indent="-457200">
              <a:buClr>
                <a:schemeClr val="bg1"/>
              </a:buClr>
              <a:tabLst>
                <a:tab pos="268288" algn="l"/>
              </a:tabLst>
            </a:pPr>
            <a:r>
              <a:rPr lang="en-US" sz="1600">
                <a:latin typeface="Arial" pitchFamily="34" charset="0"/>
                <a:cs typeface="Arial" pitchFamily="34" charset="0"/>
              </a:rPr>
              <a:t>	</a:t>
            </a:r>
            <a:r>
              <a:rPr lang="en-US" sz="1600" smtClean="0">
                <a:latin typeface="Arial" pitchFamily="34" charset="0"/>
                <a:cs typeface="Arial" pitchFamily="34" charset="0"/>
              </a:rPr>
              <a:t>- Slag quantities derived from real data		 92</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global pig iron production		</a:t>
            </a:r>
            <a:r>
              <a:rPr lang="en-US" sz="1600">
                <a:latin typeface="Arial" pitchFamily="34" charset="0"/>
                <a:cs typeface="Arial" pitchFamily="34" charset="0"/>
              </a:rPr>
              <a:t> </a:t>
            </a:r>
            <a:r>
              <a:rPr lang="en-US" sz="1600" smtClean="0">
                <a:latin typeface="Arial" pitchFamily="34" charset="0"/>
                <a:cs typeface="Arial" pitchFamily="34" charset="0"/>
              </a:rPr>
              <a:t>93</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regional pig iron production	</a:t>
            </a:r>
            <a:r>
              <a:rPr lang="en-US" sz="1600">
                <a:latin typeface="Arial" pitchFamily="34" charset="0"/>
                <a:cs typeface="Arial" pitchFamily="34" charset="0"/>
              </a:rPr>
              <a:t> </a:t>
            </a:r>
            <a:r>
              <a:rPr lang="en-US" sz="1600" smtClean="0">
                <a:latin typeface="Arial" pitchFamily="34" charset="0"/>
                <a:cs typeface="Arial" pitchFamily="34" charset="0"/>
              </a:rPr>
              <a:t>94</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global BFS production		</a:t>
            </a:r>
            <a:r>
              <a:rPr lang="en-US" sz="1600">
                <a:latin typeface="Arial" pitchFamily="34" charset="0"/>
                <a:cs typeface="Arial" pitchFamily="34" charset="0"/>
              </a:rPr>
              <a:t> </a:t>
            </a:r>
            <a:r>
              <a:rPr lang="en-US" sz="1600" smtClean="0">
                <a:latin typeface="Arial" pitchFamily="34" charset="0"/>
                <a:cs typeface="Arial" pitchFamily="34" charset="0"/>
              </a:rPr>
              <a:t>95</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regional BFS production		</a:t>
            </a:r>
            <a:r>
              <a:rPr lang="en-US" sz="1600">
                <a:latin typeface="Arial" pitchFamily="34" charset="0"/>
                <a:cs typeface="Arial" pitchFamily="34" charset="0"/>
              </a:rPr>
              <a:t> </a:t>
            </a:r>
            <a:r>
              <a:rPr lang="en-US" sz="1600" smtClean="0">
                <a:latin typeface="Arial" pitchFamily="34" charset="0"/>
                <a:cs typeface="Arial" pitchFamily="34" charset="0"/>
              </a:rPr>
              <a:t>96</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slag rates in pig iron production	</a:t>
            </a:r>
            <a:r>
              <a:rPr lang="en-US" sz="1600">
                <a:latin typeface="Arial" pitchFamily="34" charset="0"/>
                <a:cs typeface="Arial" pitchFamily="34" charset="0"/>
              </a:rPr>
              <a:t> </a:t>
            </a:r>
            <a:r>
              <a:rPr lang="en-US" sz="1600" smtClean="0">
                <a:latin typeface="Arial" pitchFamily="34" charset="0"/>
                <a:cs typeface="Arial" pitchFamily="34" charset="0"/>
              </a:rPr>
              <a:t>97</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regional slag rates		</a:t>
            </a:r>
            <a:r>
              <a:rPr lang="en-US" sz="1600">
                <a:latin typeface="Arial" pitchFamily="34" charset="0"/>
                <a:cs typeface="Arial" pitchFamily="34" charset="0"/>
              </a:rPr>
              <a:t> </a:t>
            </a:r>
            <a:r>
              <a:rPr lang="en-US" sz="1600" smtClean="0">
                <a:latin typeface="Arial" pitchFamily="34" charset="0"/>
                <a:cs typeface="Arial" pitchFamily="34" charset="0"/>
              </a:rPr>
              <a:t>98</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dirty="0">
                <a:latin typeface="Arial" pitchFamily="34" charset="0"/>
                <a:cs typeface="Arial" pitchFamily="34" charset="0"/>
              </a:rPr>
              <a:t>on the global GBFS production		</a:t>
            </a:r>
            <a:r>
              <a:rPr lang="en-US" sz="1600">
                <a:latin typeface="Arial" pitchFamily="34" charset="0"/>
                <a:cs typeface="Arial" pitchFamily="34" charset="0"/>
              </a:rPr>
              <a:t> </a:t>
            </a:r>
            <a:r>
              <a:rPr lang="en-US" sz="1600" smtClean="0">
                <a:latin typeface="Arial" pitchFamily="34" charset="0"/>
                <a:cs typeface="Arial" pitchFamily="34" charset="0"/>
              </a:rPr>
              <a:t>99</a:t>
            </a:r>
            <a:endParaRPr lang="en-US" sz="1600" dirty="0">
              <a:latin typeface="Arial" pitchFamily="34" charset="0"/>
              <a:cs typeface="Arial" pitchFamily="34" charset="0"/>
            </a:endParaRPr>
          </a:p>
          <a:p>
            <a:pPr marL="457200" indent="-457200">
              <a:buClr>
                <a:schemeClr val="bg1"/>
              </a:buClr>
              <a:tabLst>
                <a:tab pos="268288" algn="l"/>
              </a:tabLst>
            </a:pPr>
            <a:r>
              <a:rPr lang="en-US" sz="1600" smtClean="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a:t>
            </a:r>
            <a:r>
              <a:rPr lang="en-US" sz="1600">
                <a:latin typeface="Arial" pitchFamily="34" charset="0"/>
                <a:cs typeface="Arial" pitchFamily="34" charset="0"/>
              </a:rPr>
              <a:t>on the regional GBFS production	</a:t>
            </a:r>
            <a:r>
              <a:rPr lang="en-US" sz="1600" smtClean="0">
                <a:latin typeface="Arial" pitchFamily="34" charset="0"/>
                <a:cs typeface="Arial" pitchFamily="34" charset="0"/>
              </a:rPr>
              <a:t>100</a:t>
            </a:r>
            <a:r>
              <a:rPr lang="en-GB" sz="1600" smtClean="0">
                <a:latin typeface="Arial" pitchFamily="34" charset="0"/>
                <a:cs typeface="Arial" pitchFamily="34" charset="0"/>
              </a:rPr>
              <a:t> </a:t>
            </a:r>
            <a:r>
              <a:rPr lang="en-GB" sz="1600">
                <a:latin typeface="Arial" pitchFamily="34" charset="0"/>
                <a:cs typeface="Arial" pitchFamily="34" charset="0"/>
              </a:rPr>
              <a:t>							 	   </a:t>
            </a:r>
          </a:p>
          <a:p>
            <a:pPr marL="457200" indent="-457200">
              <a:buClr>
                <a:schemeClr val="bg1"/>
              </a:buClr>
              <a:tabLst>
                <a:tab pos="268288" algn="l"/>
              </a:tabLst>
            </a:pPr>
            <a:r>
              <a:rPr lang="de-DE" sz="1600">
                <a:latin typeface="Arial" pitchFamily="34" charset="0"/>
                <a:cs typeface="Arial" pitchFamily="34" charset="0"/>
              </a:rPr>
              <a:t>	- </a:t>
            </a:r>
            <a:r>
              <a:rPr lang="en-US" sz="1600">
                <a:latin typeface="Arial" pitchFamily="34" charset="0"/>
                <a:cs typeface="Arial" pitchFamily="34" charset="0"/>
              </a:rPr>
              <a:t>Outlook </a:t>
            </a:r>
            <a:r>
              <a:rPr lang="en-US" sz="1600" smtClean="0">
                <a:latin typeface="Arial" pitchFamily="34" charset="0"/>
                <a:cs typeface="Arial" pitchFamily="34" charset="0"/>
              </a:rPr>
              <a:t>2035 on </a:t>
            </a:r>
            <a:r>
              <a:rPr lang="en-US" sz="1600">
                <a:latin typeface="Arial" pitchFamily="34" charset="0"/>
                <a:cs typeface="Arial" pitchFamily="34" charset="0"/>
              </a:rPr>
              <a:t>the global GBFS </a:t>
            </a:r>
            <a:r>
              <a:rPr lang="en-US" sz="1600" smtClean="0">
                <a:latin typeface="Arial" pitchFamily="34" charset="0"/>
                <a:cs typeface="Arial" pitchFamily="34" charset="0"/>
              </a:rPr>
              <a:t>share		101</a:t>
            </a:r>
            <a:r>
              <a:rPr lang="en-US" sz="1600">
                <a:latin typeface="Arial" pitchFamily="34" charset="0"/>
                <a:cs typeface="Arial" pitchFamily="34" charset="0"/>
              </a:rPr>
              <a:t>		</a:t>
            </a:r>
          </a:p>
          <a:p>
            <a:pPr marL="457200" indent="-457200">
              <a:buClr>
                <a:schemeClr val="bg1"/>
              </a:buClr>
              <a:tabLst>
                <a:tab pos="268288" algn="l"/>
              </a:tabLst>
            </a:pPr>
            <a:r>
              <a:rPr lang="en-US" sz="1600">
                <a:latin typeface="Arial" pitchFamily="34" charset="0"/>
                <a:cs typeface="Arial" pitchFamily="34" charset="0"/>
              </a:rPr>
              <a:t>	- Outlook </a:t>
            </a:r>
            <a:r>
              <a:rPr lang="en-US" sz="1600" smtClean="0">
                <a:latin typeface="Arial" pitchFamily="34" charset="0"/>
                <a:cs typeface="Arial" pitchFamily="34" charset="0"/>
              </a:rPr>
              <a:t>2035 </a:t>
            </a:r>
            <a:r>
              <a:rPr lang="en-US" sz="1600">
                <a:latin typeface="Arial" pitchFamily="34" charset="0"/>
                <a:cs typeface="Arial" pitchFamily="34" charset="0"/>
              </a:rPr>
              <a:t>on the regional GBFS share 		</a:t>
            </a:r>
            <a:r>
              <a:rPr lang="en-US" sz="1600" smtClean="0">
                <a:latin typeface="Arial" pitchFamily="34" charset="0"/>
                <a:cs typeface="Arial" pitchFamily="34" charset="0"/>
              </a:rPr>
              <a:t>102</a:t>
            </a:r>
            <a:endParaRPr lang="en-US" sz="160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3587927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(3)</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13284406" cy="11910953"/>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page</a:t>
            </a:r>
          </a:p>
          <a:p>
            <a:pPr marL="457200" indent="-457200">
              <a:buClr>
                <a:schemeClr val="bg1"/>
              </a:buClr>
              <a:tabLst>
                <a:tab pos="268288" algn="l"/>
              </a:tabLst>
            </a:pPr>
            <a:r>
              <a:rPr lang="en-US" sz="1600" dirty="0">
                <a:latin typeface="Arial" pitchFamily="34" charset="0"/>
                <a:cs typeface="Arial" pitchFamily="34" charset="0"/>
              </a:rPr>
              <a:t>6ff Availability and supply of GBFS </a:t>
            </a:r>
          </a:p>
          <a:p>
            <a:pPr marL="457200" indent="-457200">
              <a:buClr>
                <a:schemeClr val="bg1"/>
              </a:buClr>
              <a:tabLst>
                <a:tab pos="268288" algn="l"/>
              </a:tabLst>
            </a:pPr>
            <a:r>
              <a:rPr lang="en-US" sz="1600" dirty="0">
                <a:latin typeface="Arial" pitchFamily="34" charset="0"/>
                <a:cs typeface="Arial" pitchFamily="34" charset="0"/>
              </a:rPr>
              <a:t>	- Largest BFS producers, worldwide in 2021		</a:t>
            </a:r>
            <a:r>
              <a:rPr lang="en-US" sz="1600">
                <a:latin typeface="Arial" pitchFamily="34" charset="0"/>
                <a:cs typeface="Arial" pitchFamily="34" charset="0"/>
              </a:rPr>
              <a:t> </a:t>
            </a:r>
            <a:r>
              <a:rPr lang="en-US" sz="1600" smtClean="0">
                <a:latin typeface="Arial" pitchFamily="34" charset="0"/>
                <a:cs typeface="Arial" pitchFamily="34" charset="0"/>
              </a:rPr>
              <a:t>103</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No. of BF plants and units				</a:t>
            </a:r>
            <a:r>
              <a:rPr lang="en-US" sz="1600">
                <a:latin typeface="Arial" pitchFamily="34" charset="0"/>
                <a:cs typeface="Arial" pitchFamily="34" charset="0"/>
              </a:rPr>
              <a:t> </a:t>
            </a:r>
            <a:r>
              <a:rPr lang="en-US" sz="1600" smtClean="0">
                <a:latin typeface="Arial" pitchFamily="34" charset="0"/>
                <a:cs typeface="Arial" pitchFamily="34" charset="0"/>
              </a:rPr>
              <a:t>104</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Suppliers of slag granulation systems		</a:t>
            </a:r>
            <a:r>
              <a:rPr lang="en-US" sz="1600">
                <a:latin typeface="Arial" pitchFamily="34" charset="0"/>
                <a:cs typeface="Arial" pitchFamily="34" charset="0"/>
              </a:rPr>
              <a:t> </a:t>
            </a:r>
            <a:r>
              <a:rPr lang="en-US" sz="1600" smtClean="0">
                <a:latin typeface="Arial" pitchFamily="34" charset="0"/>
                <a:cs typeface="Arial" pitchFamily="34" charset="0"/>
              </a:rPr>
              <a:t>105</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Market shares of suppliers (2017-2021)		</a:t>
            </a:r>
            <a:r>
              <a:rPr lang="en-US" sz="1600">
                <a:latin typeface="Arial" pitchFamily="34" charset="0"/>
                <a:cs typeface="Arial" pitchFamily="34" charset="0"/>
              </a:rPr>
              <a:t> </a:t>
            </a:r>
            <a:r>
              <a:rPr lang="en-US" sz="1600" smtClean="0">
                <a:latin typeface="Arial" pitchFamily="34" charset="0"/>
                <a:cs typeface="Arial" pitchFamily="34" charset="0"/>
              </a:rPr>
              <a:t>106</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Market shares by technology (2017-2021)		</a:t>
            </a:r>
            <a:r>
              <a:rPr lang="en-US" sz="1600">
                <a:latin typeface="Arial" pitchFamily="34" charset="0"/>
                <a:cs typeface="Arial" pitchFamily="34" charset="0"/>
              </a:rPr>
              <a:t> </a:t>
            </a:r>
            <a:r>
              <a:rPr lang="en-US" sz="1600" smtClean="0">
                <a:latin typeface="Arial" pitchFamily="34" charset="0"/>
                <a:cs typeface="Arial" pitchFamily="34" charset="0"/>
              </a:rPr>
              <a:t>107</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Market outlook for slag granulation systems 		</a:t>
            </a:r>
            <a:r>
              <a:rPr lang="en-US" sz="1600">
                <a:latin typeface="Arial" pitchFamily="34" charset="0"/>
                <a:cs typeface="Arial" pitchFamily="34" charset="0"/>
              </a:rPr>
              <a:t> </a:t>
            </a:r>
            <a:r>
              <a:rPr lang="en-US" sz="1600" smtClean="0">
                <a:latin typeface="Arial" pitchFamily="34" charset="0"/>
                <a:cs typeface="Arial" pitchFamily="34" charset="0"/>
              </a:rPr>
              <a:t>108</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US" sz="1600" smtClean="0">
                <a:latin typeface="Arial" pitchFamily="34" charset="0"/>
                <a:cs typeface="Arial" pitchFamily="34" charset="0"/>
              </a:rPr>
              <a:t>7 	GBFS </a:t>
            </a:r>
            <a:r>
              <a:rPr lang="en-US" sz="1600" dirty="0">
                <a:latin typeface="Arial" pitchFamily="34" charset="0"/>
                <a:cs typeface="Arial" pitchFamily="34" charset="0"/>
              </a:rPr>
              <a:t>world trade, imports and exports 	</a:t>
            </a:r>
            <a:r>
              <a:rPr lang="en-US" sz="1600">
                <a:latin typeface="Arial" pitchFamily="34" charset="0"/>
                <a:cs typeface="Arial" pitchFamily="34" charset="0"/>
              </a:rPr>
              <a:t>	</a:t>
            </a:r>
            <a:r>
              <a:rPr lang="en-US" sz="1600" smtClean="0">
                <a:latin typeface="Arial" pitchFamily="34" charset="0"/>
                <a:cs typeface="Arial" pitchFamily="34" charset="0"/>
              </a:rPr>
              <a:t> 109 </a:t>
            </a:r>
            <a:r>
              <a:rPr lang="en-US" sz="1600">
                <a:latin typeface="Arial" pitchFamily="34" charset="0"/>
                <a:cs typeface="Arial" pitchFamily="34" charset="0"/>
              </a:rPr>
              <a:t>- </a:t>
            </a:r>
            <a:r>
              <a:rPr lang="en-US" sz="1600" smtClean="0">
                <a:latin typeface="Arial" pitchFamily="34" charset="0"/>
                <a:cs typeface="Arial" pitchFamily="34" charset="0"/>
              </a:rPr>
              <a:t>128</a:t>
            </a:r>
          </a:p>
          <a:p>
            <a:pPr marL="457200" indent="-457200">
              <a:buClr>
                <a:schemeClr val="bg1"/>
              </a:buClr>
              <a:tabLst>
                <a:tab pos="268288" algn="l"/>
              </a:tabLst>
            </a:pPr>
            <a:r>
              <a:rPr lang="en-US" sz="1600" dirty="0">
                <a:latin typeface="Arial" pitchFamily="34" charset="0"/>
                <a:cs typeface="Arial" pitchFamily="34" charset="0"/>
              </a:rPr>
              <a:t>	- Introduction				</a:t>
            </a:r>
            <a:r>
              <a:rPr lang="en-US" sz="1600">
                <a:latin typeface="Arial" pitchFamily="34" charset="0"/>
                <a:cs typeface="Arial" pitchFamily="34" charset="0"/>
              </a:rPr>
              <a:t>	</a:t>
            </a:r>
            <a:r>
              <a:rPr lang="en-US" sz="1600" smtClean="0">
                <a:latin typeface="Arial" pitchFamily="34" charset="0"/>
                <a:cs typeface="Arial" pitchFamily="34" charset="0"/>
              </a:rPr>
              <a:t> 109</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Outlook 2030 global GBFS exports and imports</a:t>
            </a:r>
            <a:r>
              <a:rPr lang="en-US" sz="1600">
                <a:latin typeface="Arial" pitchFamily="34" charset="0"/>
                <a:cs typeface="Arial" pitchFamily="34" charset="0"/>
              </a:rPr>
              <a:t>	</a:t>
            </a:r>
            <a:r>
              <a:rPr lang="en-US" sz="1600" smtClean="0">
                <a:latin typeface="Arial" pitchFamily="34" charset="0"/>
                <a:cs typeface="Arial" pitchFamily="34" charset="0"/>
              </a:rPr>
              <a:t> 110</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Average GBFS trade value in US$/t 2019-20	</a:t>
            </a:r>
            <a:r>
              <a:rPr lang="en-US" sz="1600">
                <a:latin typeface="Arial" pitchFamily="34" charset="0"/>
                <a:cs typeface="Arial" pitchFamily="34" charset="0"/>
              </a:rPr>
              <a:t>	</a:t>
            </a:r>
            <a:r>
              <a:rPr lang="en-US" sz="1600" smtClean="0">
                <a:latin typeface="Arial" pitchFamily="34" charset="0"/>
                <a:cs typeface="Arial" pitchFamily="34" charset="0"/>
              </a:rPr>
              <a:t> 111</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Global GBFS imports outlook by 2030	</a:t>
            </a:r>
            <a:r>
              <a:rPr lang="en-US" sz="1600">
                <a:latin typeface="Arial" pitchFamily="34" charset="0"/>
                <a:cs typeface="Arial" pitchFamily="34" charset="0"/>
              </a:rPr>
              <a:t>	</a:t>
            </a:r>
            <a:r>
              <a:rPr lang="en-US" sz="1600" smtClean="0">
                <a:latin typeface="Arial" pitchFamily="34" charset="0"/>
                <a:cs typeface="Arial" pitchFamily="34" charset="0"/>
              </a:rPr>
              <a:t> 112</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Regional GBFS imports outlook 2030	</a:t>
            </a:r>
            <a:r>
              <a:rPr lang="en-US" sz="1600">
                <a:latin typeface="Arial" pitchFamily="34" charset="0"/>
                <a:cs typeface="Arial" pitchFamily="34" charset="0"/>
              </a:rPr>
              <a:t>	</a:t>
            </a:r>
            <a:r>
              <a:rPr lang="en-US" sz="1600" smtClean="0">
                <a:latin typeface="Arial" pitchFamily="34" charset="0"/>
                <a:cs typeface="Arial" pitchFamily="34" charset="0"/>
              </a:rPr>
              <a:t> 113</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Global GBFS exports outlook by 2030	</a:t>
            </a:r>
            <a:r>
              <a:rPr lang="en-US" sz="1600">
                <a:latin typeface="Arial" pitchFamily="34" charset="0"/>
                <a:cs typeface="Arial" pitchFamily="34" charset="0"/>
              </a:rPr>
              <a:t>	</a:t>
            </a:r>
            <a:r>
              <a:rPr lang="en-US" sz="1600" smtClean="0">
                <a:latin typeface="Arial" pitchFamily="34" charset="0"/>
                <a:cs typeface="Arial" pitchFamily="34" charset="0"/>
              </a:rPr>
              <a:t> 114</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Regional GBFS exports outlook 2030	</a:t>
            </a:r>
            <a:r>
              <a:rPr lang="en-US" sz="1600">
                <a:latin typeface="Arial" pitchFamily="34" charset="0"/>
                <a:cs typeface="Arial" pitchFamily="34" charset="0"/>
              </a:rPr>
              <a:t>	</a:t>
            </a:r>
            <a:r>
              <a:rPr lang="en-US" sz="1600" smtClean="0">
                <a:latin typeface="Arial" pitchFamily="34" charset="0"/>
                <a:cs typeface="Arial" pitchFamily="34" charset="0"/>
              </a:rPr>
              <a:t> 115</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GBFS exports/imports outlook 2030, all regions</a:t>
            </a:r>
            <a:r>
              <a:rPr lang="en-US" sz="1600">
                <a:latin typeface="Arial" pitchFamily="34" charset="0"/>
                <a:cs typeface="Arial" pitchFamily="34" charset="0"/>
              </a:rPr>
              <a:t>	</a:t>
            </a:r>
            <a:r>
              <a:rPr lang="en-US" sz="1600" smtClean="0">
                <a:latin typeface="Arial" pitchFamily="34" charset="0"/>
                <a:cs typeface="Arial" pitchFamily="34" charset="0"/>
              </a:rPr>
              <a:t> 116 </a:t>
            </a:r>
            <a:r>
              <a:rPr lang="de-DE" sz="1600">
                <a:latin typeface="Arial" pitchFamily="34" charset="0"/>
                <a:cs typeface="Arial" pitchFamily="34" charset="0"/>
              </a:rPr>
              <a:t>-</a:t>
            </a:r>
            <a:r>
              <a:rPr lang="en-US" sz="1600" smtClean="0">
                <a:latin typeface="Arial" pitchFamily="34" charset="0"/>
                <a:cs typeface="Arial" pitchFamily="34" charset="0"/>
              </a:rPr>
              <a:t> 126</a:t>
            </a:r>
          </a:p>
          <a:p>
            <a:pPr marL="457200" indent="-457200">
              <a:buClr>
                <a:schemeClr val="bg1"/>
              </a:buClr>
              <a:tabLst>
                <a:tab pos="268288" algn="l"/>
              </a:tabLst>
            </a:pPr>
            <a:r>
              <a:rPr lang="en-US" sz="1600" smtClean="0">
                <a:latin typeface="Arial" pitchFamily="34" charset="0"/>
                <a:cs typeface="Arial" pitchFamily="34" charset="0"/>
              </a:rPr>
              <a:t>	- </a:t>
            </a:r>
            <a:r>
              <a:rPr lang="en-US" sz="1600">
                <a:latin typeface="Arial" pitchFamily="34" charset="0"/>
                <a:cs typeface="Arial" pitchFamily="34" charset="0"/>
              </a:rPr>
              <a:t>TOP GBFS trading companies (2021) 		</a:t>
            </a:r>
            <a:r>
              <a:rPr lang="en-US" sz="1600" smtClean="0">
                <a:latin typeface="Arial" pitchFamily="34" charset="0"/>
                <a:cs typeface="Arial" pitchFamily="34" charset="0"/>
              </a:rPr>
              <a:t> </a:t>
            </a:r>
            <a:r>
              <a:rPr lang="en-GB" sz="1600" smtClean="0">
                <a:latin typeface="Arial" pitchFamily="34" charset="0"/>
                <a:cs typeface="Arial" pitchFamily="34" charset="0"/>
              </a:rPr>
              <a:t>127 </a:t>
            </a:r>
            <a:r>
              <a:rPr lang="en-GB" sz="1600">
                <a:latin typeface="Arial" pitchFamily="34" charset="0"/>
                <a:cs typeface="Arial" pitchFamily="34" charset="0"/>
              </a:rPr>
              <a:t>							 	   </a:t>
            </a:r>
          </a:p>
          <a:p>
            <a:pPr marL="457200" indent="-457200">
              <a:buClr>
                <a:schemeClr val="bg1"/>
              </a:buClr>
              <a:tabLst>
                <a:tab pos="268288" algn="l"/>
              </a:tabLst>
            </a:pPr>
            <a:r>
              <a:rPr lang="de-DE" sz="1600">
                <a:latin typeface="Arial" pitchFamily="34" charset="0"/>
                <a:cs typeface="Arial" pitchFamily="34" charset="0"/>
              </a:rPr>
              <a:t>	- </a:t>
            </a:r>
            <a:r>
              <a:rPr lang="en-US" sz="1600">
                <a:latin typeface="Arial" pitchFamily="34" charset="0"/>
                <a:cs typeface="Arial" pitchFamily="34" charset="0"/>
              </a:rPr>
              <a:t>GGBFS share in global GBFS imports/exports		</a:t>
            </a:r>
            <a:r>
              <a:rPr lang="en-US" sz="1600" smtClean="0">
                <a:latin typeface="Arial" pitchFamily="34" charset="0"/>
                <a:cs typeface="Arial" pitchFamily="34" charset="0"/>
              </a:rPr>
              <a:t> 128</a:t>
            </a:r>
            <a:endParaRPr lang="en-US" sz="160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539624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398463" y="290513"/>
            <a:ext cx="5710237" cy="400110"/>
          </a:xfrm>
          <a:prstGeom prst="rect">
            <a:avLst/>
          </a:prstGeom>
          <a:noFill/>
          <a:ln w="9525">
            <a:noFill/>
            <a:miter lim="800000"/>
            <a:headEnd/>
            <a:tailEnd/>
          </a:ln>
        </p:spPr>
        <p:txBody>
          <a:bodyPr>
            <a:spAutoFit/>
          </a:bodyPr>
          <a:lstStyle/>
          <a:p>
            <a:pPr algn="l"/>
            <a:r>
              <a:rPr lang="en-GB" sz="2000" b="1" dirty="0">
                <a:latin typeface="Arial" pitchFamily="34" charset="0"/>
                <a:cs typeface="Arial" pitchFamily="34" charset="0"/>
              </a:rPr>
              <a:t>Contents (3)</a:t>
            </a:r>
          </a:p>
        </p:txBody>
      </p:sp>
      <p:sp>
        <p:nvSpPr>
          <p:cNvPr id="6" name="Rechteck 5"/>
          <p:cNvSpPr/>
          <p:nvPr/>
        </p:nvSpPr>
        <p:spPr bwMode="auto">
          <a:xfrm>
            <a:off x="175098" y="2801566"/>
            <a:ext cx="6624536" cy="486383"/>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a:ln>
                <a:noFill/>
              </a:ln>
              <a:solidFill>
                <a:schemeClr val="tx1"/>
              </a:solidFill>
              <a:effectLst/>
              <a:latin typeface="Arial" charset="0"/>
            </a:endParaRPr>
          </a:p>
        </p:txBody>
      </p:sp>
      <p:sp>
        <p:nvSpPr>
          <p:cNvPr id="4" name="Text Box 1028"/>
          <p:cNvSpPr txBox="1">
            <a:spLocks noChangeArrowheads="1"/>
          </p:cNvSpPr>
          <p:nvPr/>
        </p:nvSpPr>
        <p:spPr bwMode="auto">
          <a:xfrm>
            <a:off x="682124" y="974459"/>
            <a:ext cx="6649577" cy="8463855"/>
          </a:xfrm>
          <a:prstGeom prst="rect">
            <a:avLst/>
          </a:prstGeom>
          <a:noFill/>
          <a:ln w="9525">
            <a:noFill/>
            <a:miter lim="800000"/>
            <a:headEnd/>
            <a:tailEnd/>
          </a:ln>
        </p:spPr>
        <p:txBody>
          <a:bodyPr wrap="none">
            <a:spAutoFit/>
          </a:bodyPr>
          <a:lstStyle/>
          <a:p>
            <a:pPr marL="457200" indent="-457200" algn="l">
              <a:buClr>
                <a:schemeClr val="bg1"/>
              </a:buClr>
              <a:tabLst>
                <a:tab pos="268288" algn="l"/>
              </a:tabLst>
            </a:pPr>
            <a:r>
              <a:rPr lang="en-GB" sz="1600" dirty="0">
                <a:latin typeface="Arial" pitchFamily="34" charset="0"/>
                <a:cs typeface="Arial" pitchFamily="34" charset="0"/>
              </a:rPr>
              <a:t>								</a:t>
            </a:r>
            <a:r>
              <a:rPr lang="en-GB" sz="1600">
                <a:latin typeface="Arial" pitchFamily="34" charset="0"/>
                <a:cs typeface="Arial" pitchFamily="34" charset="0"/>
              </a:rPr>
              <a:t> </a:t>
            </a:r>
            <a:r>
              <a:rPr lang="en-GB" sz="1600" smtClean="0">
                <a:latin typeface="Arial" pitchFamily="34" charset="0"/>
                <a:cs typeface="Arial" pitchFamily="34" charset="0"/>
              </a:rPr>
              <a:t>page</a:t>
            </a:r>
          </a:p>
          <a:p>
            <a:pPr marL="457200" indent="-457200" algn="l">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8 	GBFS and GGBFS consumption 		</a:t>
            </a:r>
            <a:r>
              <a:rPr lang="en-US" sz="1600">
                <a:latin typeface="Arial" pitchFamily="34" charset="0"/>
                <a:cs typeface="Arial" pitchFamily="34" charset="0"/>
              </a:rPr>
              <a:t>	</a:t>
            </a:r>
            <a:r>
              <a:rPr lang="en-US" sz="1600" smtClean="0">
                <a:latin typeface="Arial" pitchFamily="34" charset="0"/>
                <a:cs typeface="Arial" pitchFamily="34" charset="0"/>
              </a:rPr>
              <a:t> 129 </a:t>
            </a:r>
            <a:r>
              <a:rPr lang="en-US" sz="1600">
                <a:latin typeface="Arial" pitchFamily="34" charset="0"/>
                <a:cs typeface="Arial" pitchFamily="34" charset="0"/>
              </a:rPr>
              <a:t>- </a:t>
            </a:r>
            <a:r>
              <a:rPr lang="en-US" sz="1600" smtClean="0">
                <a:latin typeface="Arial" pitchFamily="34" charset="0"/>
                <a:cs typeface="Arial" pitchFamily="34" charset="0"/>
              </a:rPr>
              <a:t>142</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Global GBFS consumption </a:t>
            </a:r>
            <a:r>
              <a:rPr lang="en-US" sz="1600">
                <a:latin typeface="Arial" pitchFamily="34" charset="0"/>
                <a:cs typeface="Arial" pitchFamily="34" charset="0"/>
              </a:rPr>
              <a:t>outlook </a:t>
            </a:r>
            <a:r>
              <a:rPr lang="en-US" sz="1600" smtClean="0">
                <a:latin typeface="Arial" pitchFamily="34" charset="0"/>
                <a:cs typeface="Arial" pitchFamily="34" charset="0"/>
              </a:rPr>
              <a:t>2035</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 129</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Regional GBFS consumption </a:t>
            </a:r>
            <a:r>
              <a:rPr lang="en-US" sz="1600">
                <a:latin typeface="Arial" pitchFamily="34" charset="0"/>
                <a:cs typeface="Arial" pitchFamily="34" charset="0"/>
              </a:rPr>
              <a:t>outlook </a:t>
            </a:r>
            <a:r>
              <a:rPr lang="en-US" sz="1600" smtClean="0">
                <a:latin typeface="Arial" pitchFamily="34" charset="0"/>
                <a:cs typeface="Arial" pitchFamily="34" charset="0"/>
              </a:rPr>
              <a:t>2035</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 130</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Latest GBFS use in the cement </a:t>
            </a:r>
            <a:r>
              <a:rPr lang="en-US" sz="1600">
                <a:latin typeface="Arial" pitchFamily="34" charset="0"/>
                <a:cs typeface="Arial" pitchFamily="34" charset="0"/>
              </a:rPr>
              <a:t>industry </a:t>
            </a:r>
            <a:r>
              <a:rPr lang="en-US" sz="1600" smtClean="0">
                <a:latin typeface="Arial" pitchFamily="34" charset="0"/>
                <a:cs typeface="Arial" pitchFamily="34" charset="0"/>
              </a:rPr>
              <a:t>2023</a:t>
            </a:r>
            <a:r>
              <a:rPr lang="en-US" sz="1600" dirty="0">
                <a:latin typeface="Arial" pitchFamily="34" charset="0"/>
                <a:cs typeface="Arial" pitchFamily="34" charset="0"/>
              </a:rPr>
              <a:t>	</a:t>
            </a:r>
            <a:r>
              <a:rPr lang="en-US" sz="1600">
                <a:latin typeface="Arial" pitchFamily="34" charset="0"/>
                <a:cs typeface="Arial" pitchFamily="34" charset="0"/>
              </a:rPr>
              <a:t>	</a:t>
            </a:r>
            <a:r>
              <a:rPr lang="en-US" sz="1600" smtClean="0">
                <a:latin typeface="Arial" pitchFamily="34" charset="0"/>
                <a:cs typeface="Arial" pitchFamily="34" charset="0"/>
              </a:rPr>
              <a:t> 131 - 132</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	- Latest GBFS use in the cement by regions </a:t>
            </a:r>
            <a:r>
              <a:rPr lang="en-US" sz="1600">
                <a:latin typeface="Arial" pitchFamily="34" charset="0"/>
                <a:cs typeface="Arial" pitchFamily="34" charset="0"/>
              </a:rPr>
              <a:t>in </a:t>
            </a:r>
            <a:r>
              <a:rPr lang="en-US" sz="1600" smtClean="0">
                <a:latin typeface="Arial" pitchFamily="34" charset="0"/>
                <a:cs typeface="Arial" pitchFamily="34" charset="0"/>
              </a:rPr>
              <a:t>2023</a:t>
            </a:r>
            <a:r>
              <a:rPr lang="en-US" sz="1600">
                <a:latin typeface="Arial" pitchFamily="34" charset="0"/>
                <a:cs typeface="Arial" pitchFamily="34" charset="0"/>
              </a:rPr>
              <a:t>	</a:t>
            </a:r>
            <a:r>
              <a:rPr lang="en-US" sz="1600" smtClean="0">
                <a:latin typeface="Arial" pitchFamily="34" charset="0"/>
                <a:cs typeface="Arial" pitchFamily="34" charset="0"/>
              </a:rPr>
              <a:t> 133 </a:t>
            </a:r>
            <a:r>
              <a:rPr lang="en-US" sz="1600">
                <a:latin typeface="Arial" pitchFamily="34" charset="0"/>
                <a:cs typeface="Arial" pitchFamily="34" charset="0"/>
              </a:rPr>
              <a:t>- </a:t>
            </a:r>
            <a:r>
              <a:rPr lang="en-US" sz="1600" smtClean="0">
                <a:latin typeface="Arial" pitchFamily="34" charset="0"/>
                <a:cs typeface="Arial" pitchFamily="34" charset="0"/>
              </a:rPr>
              <a:t>143</a:t>
            </a:r>
            <a:endParaRPr lang="en-US" sz="1600" dirty="0">
              <a:latin typeface="Arial" pitchFamily="34" charset="0"/>
              <a:cs typeface="Arial" pitchFamily="34" charset="0"/>
            </a:endParaRPr>
          </a:p>
          <a:p>
            <a:pPr marL="457200" indent="-457200">
              <a:buClr>
                <a:schemeClr val="bg1"/>
              </a:buClr>
              <a:tabLst>
                <a:tab pos="268288" algn="l"/>
              </a:tabLst>
            </a:pPr>
            <a:r>
              <a:rPr lang="en-US" sz="1600">
                <a:latin typeface="Arial" pitchFamily="34" charset="0"/>
                <a:cs typeface="Arial" pitchFamily="34" charset="0"/>
              </a:rPr>
              <a:t>	</a:t>
            </a:r>
            <a:endParaRPr lang="en-US" sz="1600" dirty="0">
              <a:latin typeface="Arial" pitchFamily="34" charset="0"/>
              <a:cs typeface="Arial" pitchFamily="34" charset="0"/>
            </a:endParaRPr>
          </a:p>
          <a:p>
            <a:pPr marL="457200" indent="-457200">
              <a:buClr>
                <a:schemeClr val="bg1"/>
              </a:buClr>
              <a:tabLst>
                <a:tab pos="268288" algn="l"/>
              </a:tabLst>
            </a:pPr>
            <a:r>
              <a:rPr lang="en-US" sz="1600" dirty="0">
                <a:latin typeface="Arial" pitchFamily="34" charset="0"/>
                <a:cs typeface="Arial" pitchFamily="34" charset="0"/>
              </a:rPr>
              <a:t>9 	Conclusion				</a:t>
            </a:r>
            <a:r>
              <a:rPr lang="en-US" sz="1600">
                <a:latin typeface="Arial" pitchFamily="34" charset="0"/>
                <a:cs typeface="Arial" pitchFamily="34" charset="0"/>
              </a:rPr>
              <a:t>	</a:t>
            </a:r>
            <a:r>
              <a:rPr lang="en-US" sz="1600" smtClean="0">
                <a:latin typeface="Arial" pitchFamily="34" charset="0"/>
                <a:cs typeface="Arial" pitchFamily="34" charset="0"/>
              </a:rPr>
              <a:t> 144</a:t>
            </a: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endParaRPr lang="en-US"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u="sng" dirty="0">
              <a:latin typeface="Arial" pitchFamily="34" charset="0"/>
              <a:cs typeface="Arial" pitchFamily="34" charset="0"/>
            </a:endParaRP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r>
              <a:rPr lang="en-GB" sz="1600" dirty="0">
                <a:latin typeface="Arial" pitchFamily="34" charset="0"/>
                <a:cs typeface="Arial" pitchFamily="34" charset="0"/>
              </a:rPr>
              <a:t>		</a:t>
            </a:r>
          </a:p>
          <a:p>
            <a:pPr marL="457200" indent="-457200">
              <a:buClr>
                <a:schemeClr val="bg1"/>
              </a:buClr>
              <a:tabLst>
                <a:tab pos="268288" algn="l"/>
              </a:tabLst>
            </a:pPr>
            <a:endParaRPr lang="en-GB" sz="1600" dirty="0">
              <a:latin typeface="Arial" pitchFamily="34" charset="0"/>
              <a:cs typeface="Arial" pitchFamily="34" charset="0"/>
            </a:endParaRPr>
          </a:p>
        </p:txBody>
      </p:sp>
    </p:spTree>
    <p:extLst>
      <p:ext uri="{BB962C8B-B14F-4D97-AF65-F5344CB8AC3E}">
        <p14:creationId xmlns:p14="http://schemas.microsoft.com/office/powerpoint/2010/main" val="1753073632"/>
      </p:ext>
    </p:extLst>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tx1"/>
            </a:solidFill>
            <a:effectLst/>
            <a:latin typeface="Arial" charset="0"/>
          </a:defRPr>
        </a:defPPr>
      </a:lstStyle>
    </a:lnDef>
    <a:txDef>
      <a:spPr>
        <a:noFill/>
      </a:spPr>
      <a:bodyPr wrap="none" rtlCol="0">
        <a:spAutoFit/>
      </a:bodyPr>
      <a:lstStyle>
        <a:defPPr>
          <a:defRPr sz="1400" dirty="0">
            <a:latin typeface="Arial" pitchFamily="34" charset="0"/>
            <a:cs typeface="Arial" pitchFamily="34" charset="0"/>
          </a:defRPr>
        </a:defPPr>
      </a:lstStyle>
    </a:tx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850</Words>
  <Application>Microsoft Office PowerPoint</Application>
  <PresentationFormat>A4-Papier (210 x 297 mm)</PresentationFormat>
  <Paragraphs>446</Paragraphs>
  <Slides>14</Slides>
  <Notes>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14</vt:i4>
      </vt:variant>
    </vt:vector>
  </HeadingPairs>
  <TitlesOfParts>
    <vt:vector size="20" baseType="lpstr">
      <vt:lpstr>Arial</vt:lpstr>
      <vt:lpstr>Calibri</vt:lpstr>
      <vt:lpstr>Swiss921 BT</vt:lpstr>
      <vt:lpstr>Times New Roman</vt:lpstr>
      <vt:lpstr>Wingdings</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onestone</dc:creator>
  <cp:lastModifiedBy>Joe</cp:lastModifiedBy>
  <cp:revision>5919</cp:revision>
  <cp:lastPrinted>2024-07-12T09:08:14Z</cp:lastPrinted>
  <dcterms:created xsi:type="dcterms:W3CDTF">2014-12-04T10:58:48Z</dcterms:created>
  <dcterms:modified xsi:type="dcterms:W3CDTF">2024-07-12T09:33:19Z</dcterms:modified>
</cp:coreProperties>
</file>